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892" r:id="rId3"/>
  </p:sldMasterIdLst>
  <p:notesMasterIdLst>
    <p:notesMasterId r:id="rId29"/>
  </p:notesMasterIdLst>
  <p:sldIdLst>
    <p:sldId id="257" r:id="rId4"/>
    <p:sldId id="258" r:id="rId5"/>
    <p:sldId id="277" r:id="rId6"/>
    <p:sldId id="816" r:id="rId7"/>
    <p:sldId id="836" r:id="rId8"/>
    <p:sldId id="844" r:id="rId9"/>
    <p:sldId id="843" r:id="rId10"/>
    <p:sldId id="256" r:id="rId11"/>
    <p:sldId id="855" r:id="rId12"/>
    <p:sldId id="261" r:id="rId13"/>
    <p:sldId id="846" r:id="rId14"/>
    <p:sldId id="854" r:id="rId15"/>
    <p:sldId id="847" r:id="rId16"/>
    <p:sldId id="259" r:id="rId17"/>
    <p:sldId id="263" r:id="rId18"/>
    <p:sldId id="817" r:id="rId19"/>
    <p:sldId id="260" r:id="rId20"/>
    <p:sldId id="850" r:id="rId21"/>
    <p:sldId id="849" r:id="rId22"/>
    <p:sldId id="851" r:id="rId23"/>
    <p:sldId id="818" r:id="rId24"/>
    <p:sldId id="852" r:id="rId25"/>
    <p:sldId id="856" r:id="rId26"/>
    <p:sldId id="853" r:id="rId27"/>
    <p:sldId id="288" r:id="rId2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109"/>
    <a:srgbClr val="0F73B1"/>
    <a:srgbClr val="1183C9"/>
    <a:srgbClr val="0968D1"/>
    <a:srgbClr val="0079F2"/>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73691" autoAdjust="0"/>
  </p:normalViewPr>
  <p:slideViewPr>
    <p:cSldViewPr snapToGrid="0">
      <p:cViewPr varScale="1">
        <p:scale>
          <a:sx n="81" d="100"/>
          <a:sy n="81" d="100"/>
        </p:scale>
        <p:origin x="990" y="84"/>
      </p:cViewPr>
      <p:guideLst/>
    </p:cSldViewPr>
  </p:slideViewPr>
  <p:outlineViewPr>
    <p:cViewPr>
      <p:scale>
        <a:sx n="33" d="100"/>
        <a:sy n="33" d="100"/>
      </p:scale>
      <p:origin x="0" y="-7002"/>
    </p:cViewPr>
  </p:outlineViewPr>
  <p:notesTextViewPr>
    <p:cViewPr>
      <p:scale>
        <a:sx n="1" d="1"/>
        <a:sy n="1" d="1"/>
      </p:scale>
      <p:origin x="0" y="0"/>
    </p:cViewPr>
  </p:notesTextViewPr>
  <p:notesViewPr>
    <p:cSldViewPr snapToGrid="0">
      <p:cViewPr varScale="1">
        <p:scale>
          <a:sx n="73" d="100"/>
          <a:sy n="73" d="100"/>
        </p:scale>
        <p:origin x="299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819EB9D-3E67-4709-A3F2-45172CD6C647}" type="datetimeFigureOut">
              <a:rPr lang="en-US" smtClean="0"/>
              <a:t>2/14/2022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DE72122-B673-4922-9FB2-604ABA9DC6C9}" type="slidenum">
              <a:rPr lang="en-US" smtClean="0"/>
              <a:t>‹#›</a:t>
            </a:fld>
            <a:endParaRPr lang="en-US"/>
          </a:p>
        </p:txBody>
      </p:sp>
    </p:spTree>
    <p:extLst>
      <p:ext uri="{BB962C8B-B14F-4D97-AF65-F5344CB8AC3E}">
        <p14:creationId xmlns:p14="http://schemas.microsoft.com/office/powerpoint/2010/main" val="1983208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Shape 45"/>
          <p:cNvSpPr>
            <a:spLocks noGrp="1" noRot="1" noChangeAspect="1" noTextEdit="1"/>
          </p:cNvSpPr>
          <p:nvPr>
            <p:ph type="sldImg" idx="2"/>
          </p:nvPr>
        </p:nvSpPr>
        <p:spPr bwMode="auto">
          <a:xfrm>
            <a:off x="411163" y="698500"/>
            <a:ext cx="6219825" cy="34988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32771" name="Shape 4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28" tIns="93528" rIns="93528" bIns="93528"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526609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 1 NB Auxiliary lane was a big success. It reduced</a:t>
            </a:r>
            <a:r>
              <a:rPr lang="en-US" baseline="0" dirty="0"/>
              <a:t> morning congestion by 40%. = low cost high value project</a:t>
            </a:r>
          </a:p>
          <a:p>
            <a:endParaRPr lang="en-US" baseline="0" dirty="0"/>
          </a:p>
          <a:p>
            <a:r>
              <a:rPr lang="en-US" baseline="0" dirty="0"/>
              <a:t>SR 72 DDI – Complete</a:t>
            </a:r>
          </a:p>
          <a:p>
            <a:endParaRPr lang="en-US" baseline="0" dirty="0"/>
          </a:p>
          <a:p>
            <a:r>
              <a:rPr lang="en-US" baseline="0" dirty="0"/>
              <a:t>SR 1 Widening – Workshop held on Nov. 19; A project of this magnitude takes many years of planning, environmental approvals, public outreach, design, and ultimately construction; Beginning with Newtown ramps…</a:t>
            </a:r>
          </a:p>
          <a:p>
            <a:endParaRPr lang="en-US" baseline="0" dirty="0"/>
          </a:p>
          <a:p>
            <a:r>
              <a:rPr lang="en-US" baseline="0" dirty="0"/>
              <a:t>SR 1 SB Aux Lane – Substantially complete.</a:t>
            </a:r>
          </a:p>
          <a:p>
            <a:endParaRPr lang="en-US" baseline="0" dirty="0"/>
          </a:p>
          <a:p>
            <a:r>
              <a:rPr lang="en-US" baseline="0" dirty="0"/>
              <a:t>SR 1 – </a:t>
            </a:r>
            <a:r>
              <a:rPr lang="en-US" baseline="0" dirty="0" err="1"/>
              <a:t>Tybouts</a:t>
            </a:r>
            <a:r>
              <a:rPr lang="en-US" baseline="0" dirty="0"/>
              <a:t> to Roth – future, not yet programmed </a:t>
            </a:r>
          </a:p>
          <a:p>
            <a:endParaRPr lang="en-US" baseline="0" dirty="0"/>
          </a:p>
          <a:p>
            <a:r>
              <a:rPr lang="en-US" baseline="0" dirty="0"/>
              <a:t>Road A – new bridge opened prior to Thanksgiving 2020.  Construction to be complete in spring 2021.</a:t>
            </a:r>
            <a:endParaRPr lang="en-US" dirty="0"/>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10</a:t>
            </a:fld>
            <a:endParaRPr lang="en-US"/>
          </a:p>
        </p:txBody>
      </p:sp>
    </p:spTree>
    <p:extLst>
      <p:ext uri="{BB962C8B-B14F-4D97-AF65-F5344CB8AC3E}">
        <p14:creationId xmlns:p14="http://schemas.microsoft.com/office/powerpoint/2010/main" val="44488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eaLnBrk="0" fontAlgn="base" hangingPunct="0">
              <a:spcBef>
                <a:spcPct val="30000"/>
              </a:spcBef>
              <a:spcAft>
                <a:spcPct val="0"/>
              </a:spcAft>
              <a:defRPr/>
            </a:pPr>
            <a:r>
              <a:rPr lang="en-US" dirty="0"/>
              <a:t>SR 141 Ramps G &amp; F – complete.</a:t>
            </a:r>
          </a:p>
          <a:p>
            <a:endParaRPr lang="en-US" dirty="0"/>
          </a:p>
          <a:p>
            <a:r>
              <a:rPr lang="en-US" dirty="0"/>
              <a:t>SR 141, I-95</a:t>
            </a:r>
            <a:r>
              <a:rPr lang="en-US" baseline="0" dirty="0"/>
              <a:t> Interchange to Jay Drive – Construction start Summer 2019; Complete Spring 2022</a:t>
            </a:r>
          </a:p>
          <a:p>
            <a:endParaRPr lang="en-US" baseline="0" dirty="0"/>
          </a:p>
          <a:p>
            <a:r>
              <a:rPr lang="en-US" baseline="0" dirty="0"/>
              <a:t>Rehab of Centre Road – Reopened in November; Construction completed Spring 2019</a:t>
            </a:r>
          </a:p>
          <a:p>
            <a:endParaRPr lang="en-US" baseline="0" dirty="0"/>
          </a:p>
          <a:p>
            <a:r>
              <a:rPr lang="en-US" baseline="0" dirty="0"/>
              <a:t>Tyler </a:t>
            </a:r>
            <a:r>
              <a:rPr lang="en-US" baseline="0" dirty="0" err="1"/>
              <a:t>McConell</a:t>
            </a:r>
            <a:r>
              <a:rPr lang="en-US" baseline="0" dirty="0"/>
              <a:t> – in CTP but no schedule for PE to start yet</a:t>
            </a:r>
            <a:endParaRPr lang="en-US" dirty="0"/>
          </a:p>
          <a:p>
            <a:endParaRPr lang="en-US" dirty="0"/>
          </a:p>
          <a:p>
            <a:r>
              <a:rPr lang="en-US" dirty="0"/>
              <a:t>SR 141/SR 2 bridge rehab – on hold until after 95 Reconstruction</a:t>
            </a:r>
          </a:p>
          <a:p>
            <a:endParaRPr lang="en-US" dirty="0"/>
          </a:p>
          <a:p>
            <a:r>
              <a:rPr lang="en-US" dirty="0"/>
              <a:t>US 13 Peds:</a:t>
            </a:r>
          </a:p>
          <a:p>
            <a:pPr marL="171450" indent="-171450">
              <a:buFont typeface="Arial" panose="020B0604020202020204" pitchFamily="34" charset="0"/>
              <a:buChar char="•"/>
            </a:pPr>
            <a:r>
              <a:rPr lang="en-US" dirty="0"/>
              <a:t>Lighting (</a:t>
            </a:r>
            <a:r>
              <a:rPr lang="en-US" dirty="0" err="1"/>
              <a:t>Llangolen</a:t>
            </a:r>
            <a:r>
              <a:rPr lang="en-US" dirty="0"/>
              <a:t> to 495) in construction, complete in Spring 2021</a:t>
            </a:r>
          </a:p>
          <a:p>
            <a:pPr marL="171450" indent="-171450">
              <a:buFont typeface="Arial" panose="020B0604020202020204" pitchFamily="34" charset="0"/>
              <a:buChar char="•"/>
            </a:pPr>
            <a:r>
              <a:rPr lang="en-US" dirty="0"/>
              <a:t>Pave &amp; Rehab / Sidewalk / ADA / Bus Lane (Rogers to Boulden) – complete Spring 2021</a:t>
            </a:r>
          </a:p>
          <a:p>
            <a:pPr marL="171450" indent="-171450">
              <a:buFont typeface="Arial" panose="020B0604020202020204" pitchFamily="34" charset="0"/>
              <a:buChar char="•"/>
            </a:pPr>
            <a:r>
              <a:rPr lang="en-US" dirty="0"/>
              <a:t>Paving &amp; Sidewalk/ADA (</a:t>
            </a:r>
            <a:r>
              <a:rPr lang="en-US" dirty="0" err="1"/>
              <a:t>Llangolen</a:t>
            </a:r>
            <a:r>
              <a:rPr lang="en-US" dirty="0"/>
              <a:t> to Boulden) – in design, C-2022-2023</a:t>
            </a:r>
          </a:p>
          <a:p>
            <a:pPr marL="171450" indent="-171450">
              <a:buFont typeface="Arial" panose="020B0604020202020204" pitchFamily="34" charset="0"/>
              <a:buChar char="•"/>
            </a:pPr>
            <a:r>
              <a:rPr lang="en-US" dirty="0"/>
              <a:t>Median Barrier, 40 to 495, in design, C-pending</a:t>
            </a:r>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11</a:t>
            </a:fld>
            <a:endParaRPr lang="en-US"/>
          </a:p>
        </p:txBody>
      </p:sp>
    </p:spTree>
    <p:extLst>
      <p:ext uri="{BB962C8B-B14F-4D97-AF65-F5344CB8AC3E}">
        <p14:creationId xmlns:p14="http://schemas.microsoft.com/office/powerpoint/2010/main" val="2370170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12</a:t>
            </a:fld>
            <a:endParaRPr lang="en-US"/>
          </a:p>
        </p:txBody>
      </p:sp>
    </p:spTree>
    <p:extLst>
      <p:ext uri="{BB962C8B-B14F-4D97-AF65-F5344CB8AC3E}">
        <p14:creationId xmlns:p14="http://schemas.microsoft.com/office/powerpoint/2010/main" val="2519288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 273, Appleby Rd to Airport Road – under construction.  Expected completion</a:t>
            </a:r>
            <a:r>
              <a:rPr lang="en-US" baseline="0" dirty="0"/>
              <a:t> spring 2021.</a:t>
            </a:r>
          </a:p>
          <a:p>
            <a:endParaRPr lang="en-US" baseline="0" dirty="0"/>
          </a:p>
          <a:p>
            <a:r>
              <a:rPr lang="en-US" baseline="0" dirty="0"/>
              <a:t>SR 273/Red Mill – C Spring 2019.  Complete fall 2019.</a:t>
            </a:r>
          </a:p>
          <a:p>
            <a:endParaRPr lang="en-US" baseline="0" dirty="0"/>
          </a:p>
          <a:p>
            <a:r>
              <a:rPr lang="en-US" baseline="0" dirty="0"/>
              <a:t>SR 273/I-95 Ramp – Field work and preliminary design underway; C Winter 2020/2021 through to summer 2022</a:t>
            </a:r>
          </a:p>
          <a:p>
            <a:endParaRPr lang="en-US" baseline="0" dirty="0"/>
          </a:p>
          <a:p>
            <a:r>
              <a:rPr lang="en-US" baseline="0" dirty="0"/>
              <a:t>SR 273/Chapman – Design is underway.  Construction planned Fall 2021 through Spring/Summer 2022 (subject to change . . .)</a:t>
            </a:r>
          </a:p>
          <a:p>
            <a:endParaRPr lang="en-US" baseline="0" dirty="0"/>
          </a:p>
          <a:p>
            <a:r>
              <a:rPr lang="en-US" baseline="0" dirty="0"/>
              <a:t>Chapman Bridge – complete winter 2021/2022</a:t>
            </a:r>
            <a:endParaRPr lang="en-US" dirty="0"/>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13</a:t>
            </a:fld>
            <a:endParaRPr lang="en-US"/>
          </a:p>
        </p:txBody>
      </p:sp>
    </p:spTree>
    <p:extLst>
      <p:ext uri="{BB962C8B-B14F-4D97-AF65-F5344CB8AC3E}">
        <p14:creationId xmlns:p14="http://schemas.microsoft.com/office/powerpoint/2010/main" val="257850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40/SR 896 – In </a:t>
            </a:r>
            <a:r>
              <a:rPr lang="en-US" baseline="0" dirty="0"/>
              <a:t>design.  Construction scheduled for 2024-2026</a:t>
            </a:r>
          </a:p>
          <a:p>
            <a:endParaRPr lang="en-US" baseline="0" dirty="0"/>
          </a:p>
          <a:p>
            <a:r>
              <a:rPr lang="en-US" baseline="0" dirty="0"/>
              <a:t>US 40/SR 72 Intersection Improvements – Construction is underway – scheduled to be complete in early 2021.</a:t>
            </a:r>
          </a:p>
          <a:p>
            <a:endParaRPr lang="en-US" baseline="0" dirty="0"/>
          </a:p>
          <a:p>
            <a:r>
              <a:rPr lang="en-US" baseline="0" dirty="0"/>
              <a:t>SR 72 Widening – advanced utilities started in 2019.  C – Spring 2022 - 2024</a:t>
            </a:r>
          </a:p>
          <a:p>
            <a:endParaRPr lang="en-US" baseline="0" dirty="0"/>
          </a:p>
          <a:p>
            <a:r>
              <a:rPr lang="en-US" baseline="0" dirty="0"/>
              <a:t>US 40 Widening, Salem Church Road to Walther Road – adds an additional lane; design underway.  Workshop in 2020.  C – 2023-2025</a:t>
            </a:r>
          </a:p>
          <a:p>
            <a:endParaRPr lang="en-US" baseline="0" dirty="0"/>
          </a:p>
          <a:p>
            <a:r>
              <a:rPr lang="en-US" baseline="0" dirty="0"/>
              <a:t>US 40 / SR 7 – peds, lane modifications – substantially complete.</a:t>
            </a:r>
          </a:p>
          <a:p>
            <a:endParaRPr lang="en-US" baseline="0" dirty="0"/>
          </a:p>
          <a:p>
            <a:r>
              <a:rPr lang="en-US" baseline="0" dirty="0"/>
              <a:t>US 40 / SR 7 Interchange - scheduled to start PE in FY 23.  No C in CTP yet.</a:t>
            </a:r>
          </a:p>
          <a:p>
            <a:endParaRPr lang="en-US" baseline="0" dirty="0"/>
          </a:p>
          <a:p>
            <a:r>
              <a:rPr lang="en-US" baseline="0" dirty="0"/>
              <a:t>NOT SHOWN:  SR 2/Red Mill Road – in design, C-2022-2024</a:t>
            </a:r>
          </a:p>
          <a:p>
            <a:endParaRPr lang="en-US" baseline="0" dirty="0"/>
          </a:p>
          <a:p>
            <a:r>
              <a:rPr lang="en-US" baseline="0" dirty="0"/>
              <a:t>SR 4 – in design, C-2025-2027</a:t>
            </a:r>
          </a:p>
          <a:p>
            <a:endParaRPr lang="en-US" baseline="0" dirty="0"/>
          </a:p>
          <a:p>
            <a:r>
              <a:rPr lang="en-US" baseline="0" dirty="0"/>
              <a:t>NOT SHOWN:  Elkton Road – C-2020-2022</a:t>
            </a:r>
          </a:p>
          <a:p>
            <a:endParaRPr lang="en-US" baseline="0" dirty="0"/>
          </a:p>
          <a:p>
            <a:r>
              <a:rPr lang="en-US" baseline="0" dirty="0"/>
              <a:t>NOT SHOWN:  SR 896/Bethel Church, PE – FY23, C – not funded yet</a:t>
            </a:r>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14</a:t>
            </a:fld>
            <a:endParaRPr lang="en-US"/>
          </a:p>
        </p:txBody>
      </p:sp>
    </p:spTree>
    <p:extLst>
      <p:ext uri="{BB962C8B-B14F-4D97-AF65-F5344CB8AC3E}">
        <p14:creationId xmlns:p14="http://schemas.microsoft.com/office/powerpoint/2010/main" val="2426566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301 – opened to traffic in Jan. 2019</a:t>
            </a:r>
          </a:p>
          <a:p>
            <a:endParaRPr lang="en-US" dirty="0"/>
          </a:p>
          <a:p>
            <a:r>
              <a:rPr lang="en-US" dirty="0"/>
              <a:t>Cedar Lane/Marl Pit roundabout – opened to traffic in 2020</a:t>
            </a:r>
          </a:p>
          <a:p>
            <a:endParaRPr lang="en-US" dirty="0"/>
          </a:p>
          <a:p>
            <a:r>
              <a:rPr lang="en-US" dirty="0"/>
              <a:t>SR 299:  As of late Jan. 2021, we now have ROE on all parcels, </a:t>
            </a:r>
            <a:r>
              <a:rPr lang="en-US" b="1" dirty="0"/>
              <a:t>advanced utilities can proceed (HOT).  </a:t>
            </a:r>
            <a:r>
              <a:rPr lang="en-US" dirty="0"/>
              <a:t>Construction to start Aug. 2021, and end in fall 2023.</a:t>
            </a:r>
          </a:p>
          <a:p>
            <a:endParaRPr lang="en-US" dirty="0"/>
          </a:p>
          <a:p>
            <a:r>
              <a:rPr lang="en-US" dirty="0"/>
              <a:t>NOT SHOWN – </a:t>
            </a:r>
            <a:r>
              <a:rPr lang="en-US" dirty="0" err="1"/>
              <a:t>Lorewood</a:t>
            </a:r>
            <a:r>
              <a:rPr lang="en-US" dirty="0"/>
              <a:t> Grove Road – in design, C-2026-2027.  Scope being reassessed related to TID and newly proposed developments.</a:t>
            </a:r>
          </a:p>
          <a:p>
            <a:endParaRPr lang="en-US" dirty="0"/>
          </a:p>
          <a:p>
            <a:r>
              <a:rPr lang="en-US" dirty="0"/>
              <a:t>NOT SHOWN – </a:t>
            </a:r>
            <a:r>
              <a:rPr lang="en-US" dirty="0" err="1"/>
              <a:t>Boyds</a:t>
            </a:r>
            <a:r>
              <a:rPr lang="en-US" dirty="0"/>
              <a:t> Corner Road – in design, C- not in CTP at this time. </a:t>
            </a:r>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15</a:t>
            </a:fld>
            <a:endParaRPr lang="en-US"/>
          </a:p>
        </p:txBody>
      </p:sp>
    </p:spTree>
    <p:extLst>
      <p:ext uri="{BB962C8B-B14F-4D97-AF65-F5344CB8AC3E}">
        <p14:creationId xmlns:p14="http://schemas.microsoft.com/office/powerpoint/2010/main" val="1884421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882449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13 Widening  (</a:t>
            </a:r>
            <a:r>
              <a:rPr lang="en-US" dirty="0" err="1"/>
              <a:t>Lochmeath</a:t>
            </a:r>
            <a:r>
              <a:rPr lang="en-US" dirty="0"/>
              <a:t> to Puncheon Run) – Semi-final </a:t>
            </a:r>
            <a:r>
              <a:rPr lang="en-US" baseline="0" dirty="0"/>
              <a:t>Design is underway; Construction 2022-2025.</a:t>
            </a:r>
          </a:p>
          <a:p>
            <a:endParaRPr lang="en-US" baseline="0" dirty="0"/>
          </a:p>
          <a:p>
            <a:r>
              <a:rPr lang="en-US" baseline="0" dirty="0"/>
              <a:t>US 13 Widening (Walnut Shade Rd to </a:t>
            </a:r>
            <a:r>
              <a:rPr lang="en-US" baseline="0" dirty="0" err="1"/>
              <a:t>Lochmeath</a:t>
            </a:r>
            <a:r>
              <a:rPr lang="en-US" baseline="0" dirty="0"/>
              <a:t>) – </a:t>
            </a:r>
            <a:r>
              <a:rPr lang="en-US" dirty="0"/>
              <a:t>Preliminary</a:t>
            </a:r>
            <a:r>
              <a:rPr lang="en-US" baseline="0" dirty="0"/>
              <a:t> Design is underway; Construction 2023-2026.</a:t>
            </a:r>
          </a:p>
          <a:p>
            <a:endParaRPr lang="en-US" baseline="0" dirty="0"/>
          </a:p>
          <a:p>
            <a:r>
              <a:rPr lang="en-US" baseline="0" dirty="0"/>
              <a:t>Camden Bypass – preferred alternative selected.  In design.  Construction scheduled for 2023-2025.</a:t>
            </a:r>
          </a:p>
          <a:p>
            <a:endParaRPr lang="en-US" baseline="0" dirty="0"/>
          </a:p>
          <a:p>
            <a:r>
              <a:rPr lang="en-US" baseline="0" dirty="0"/>
              <a:t>Walnut Shade – roundabout at Peach Tree and multi-modal path, 13 to Peach Tree.  In design. Construction 2023-2024.</a:t>
            </a:r>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17</a:t>
            </a:fld>
            <a:endParaRPr lang="en-US"/>
          </a:p>
        </p:txBody>
      </p:sp>
    </p:spTree>
    <p:extLst>
      <p:ext uri="{BB962C8B-B14F-4D97-AF65-F5344CB8AC3E}">
        <p14:creationId xmlns:p14="http://schemas.microsoft.com/office/powerpoint/2010/main" val="4241047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POW-MIA Parkway</a:t>
            </a:r>
            <a:r>
              <a:rPr lang="en-US" baseline="0" dirty="0"/>
              <a:t> –</a:t>
            </a:r>
            <a:r>
              <a:rPr lang="en-US" dirty="0"/>
              <a:t> completed in 2017</a:t>
            </a:r>
          </a:p>
          <a:p>
            <a:endParaRPr lang="en-US" dirty="0"/>
          </a:p>
          <a:p>
            <a:r>
              <a:rPr lang="en-US" dirty="0"/>
              <a:t>SR 8/SR 15 – Safety project; design ongoing.  Construction 2021-2022.  </a:t>
            </a:r>
            <a:r>
              <a:rPr lang="en-US" b="1" dirty="0"/>
              <a:t>Utility statement issued Feb. 2021, advanced utilities ongoing.</a:t>
            </a:r>
          </a:p>
          <a:p>
            <a:endParaRPr lang="en-US" dirty="0"/>
          </a:p>
          <a:p>
            <a:r>
              <a:rPr lang="en-US" dirty="0"/>
              <a:t>SR 8 Connector – not scheduled yet.  Doing traffic study now.  C – 2025-2026 (for now)</a:t>
            </a:r>
          </a:p>
          <a:p>
            <a:endParaRPr lang="en-US" dirty="0"/>
          </a:p>
          <a:p>
            <a:r>
              <a:rPr lang="en-US" dirty="0"/>
              <a:t>Kenton Road</a:t>
            </a:r>
            <a:r>
              <a:rPr lang="en-US" baseline="0" dirty="0"/>
              <a:t> in design.  Construction could potentially begin as early as 2022, but isn’t funded until at least FY28.</a:t>
            </a:r>
            <a:endParaRPr lang="en-US" dirty="0"/>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18</a:t>
            </a:fld>
            <a:endParaRPr lang="en-US"/>
          </a:p>
        </p:txBody>
      </p:sp>
    </p:spTree>
    <p:extLst>
      <p:ext uri="{BB962C8B-B14F-4D97-AF65-F5344CB8AC3E}">
        <p14:creationId xmlns:p14="http://schemas.microsoft.com/office/powerpoint/2010/main" val="3822774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 Front St, </a:t>
            </a:r>
            <a:r>
              <a:rPr lang="en-US" baseline="0" dirty="0" err="1"/>
              <a:t>Reho</a:t>
            </a:r>
            <a:r>
              <a:rPr lang="en-US" baseline="0" dirty="0"/>
              <a:t> Blvd to SR 1 – </a:t>
            </a:r>
            <a:r>
              <a:rPr lang="en-US" dirty="0"/>
              <a:t>This project proposes the addition of shoulders, bike lanes and sidewalks and/or multi-use paths. PE – 2021-2023; C – 2025-2026.</a:t>
            </a:r>
            <a:endParaRPr lang="en-US" baseline="0" dirty="0"/>
          </a:p>
          <a:p>
            <a:endParaRPr lang="en-US" baseline="0" dirty="0"/>
          </a:p>
          <a:p>
            <a:r>
              <a:rPr lang="en-US" baseline="0" dirty="0"/>
              <a:t>NE/NW Streetscape project; design is underway; Construction anticipated to start summer 2021 and complete Fall 2021</a:t>
            </a:r>
          </a:p>
          <a:p>
            <a:endParaRPr lang="en-US" baseline="0" dirty="0"/>
          </a:p>
          <a:p>
            <a:r>
              <a:rPr lang="en-US" baseline="0" dirty="0"/>
              <a:t>SR 1, SR 16 –RW acquisition nearly complete; Adv. for bids in May 2021; Construction - late Summer 2021 to 2024.  </a:t>
            </a:r>
            <a:r>
              <a:rPr lang="en-US" b="1" baseline="0" dirty="0"/>
              <a:t>Utilities a priority once R/W clears (HOT).</a:t>
            </a:r>
          </a:p>
          <a:p>
            <a:endParaRPr lang="en-US" baseline="0" dirty="0"/>
          </a:p>
          <a:p>
            <a:r>
              <a:rPr lang="en-US" baseline="0" dirty="0"/>
              <a:t>SR 1, Minos Conaway – RW acquisition start Winter 2020/2021; Construction – 2023-2025</a:t>
            </a:r>
          </a:p>
          <a:p>
            <a:endParaRPr lang="en-US" baseline="0" dirty="0"/>
          </a:p>
          <a:p>
            <a:r>
              <a:rPr lang="en-US" baseline="0" dirty="0"/>
              <a:t>SR 1, Cave Neck – Preliminary Design underway; RW acquisition start Fall 2021; Construction – 2025-2026</a:t>
            </a:r>
          </a:p>
          <a:p>
            <a:endParaRPr lang="en-US" baseline="0" dirty="0"/>
          </a:p>
          <a:p>
            <a:r>
              <a:rPr lang="en-US" baseline="0" dirty="0"/>
              <a:t>SR 1, Five Points – Phase 1 Planning study done; Phase 2 underway. Need area improvements completed to determine new traffic patterns and to accommodate detours for the grade separation (unfunded).</a:t>
            </a:r>
            <a:endParaRPr lang="en-US" dirty="0"/>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20</a:t>
            </a:fld>
            <a:endParaRPr lang="en-US"/>
          </a:p>
        </p:txBody>
      </p:sp>
    </p:spTree>
    <p:extLst>
      <p:ext uri="{BB962C8B-B14F-4D97-AF65-F5344CB8AC3E}">
        <p14:creationId xmlns:p14="http://schemas.microsoft.com/office/powerpoint/2010/main" val="276991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19825" cy="34988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6AB3C-83DC-4F16-8777-0316A767574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50036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2194004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113/14 intersection – in design, C – 2023-2024</a:t>
            </a:r>
          </a:p>
          <a:p>
            <a:endParaRPr lang="en-US" dirty="0"/>
          </a:p>
          <a:p>
            <a:r>
              <a:rPr lang="en-US" dirty="0"/>
              <a:t>US 113 at SR 16 GSI – Conceptual design is underway. A public workshop will be held in the winter of 2019/2020 to present alternatives. Construction is currently funded 2027-2029.</a:t>
            </a:r>
          </a:p>
          <a:p>
            <a:endParaRPr lang="en-US" dirty="0"/>
          </a:p>
          <a:p>
            <a:r>
              <a:rPr lang="en-US" dirty="0"/>
              <a:t>US</a:t>
            </a:r>
            <a:r>
              <a:rPr lang="en-US" baseline="0" dirty="0"/>
              <a:t> 113 at SR 18/404 GSI – Preliminary Design is underway; We are moving forward with Alternative B, which includes loop ramps on the northeast and southwest quadrants of the intersection. We will be holding meetings with property owners in the winter of 2019/2020. A second public workshop was held 2/19/2020. Construction is anticipated for 2024 - 2026.</a:t>
            </a:r>
          </a:p>
          <a:p>
            <a:endParaRPr lang="en-US" baseline="0" dirty="0"/>
          </a:p>
          <a:p>
            <a:r>
              <a:rPr lang="en-US" baseline="0" dirty="0"/>
              <a:t>US 113 at US 9 GSI – in CTP but currently unfunded</a:t>
            </a:r>
          </a:p>
          <a:p>
            <a:endParaRPr lang="en-US" baseline="0" dirty="0"/>
          </a:p>
          <a:p>
            <a:r>
              <a:rPr lang="en-US" baseline="0" dirty="0"/>
              <a:t>North Millsboro Bypass – design is underway. Field survey is complete. ROW work 2021-2023; Construction is anticipated for 2023 - 2026.  Schedule may change with split of project and CM/GC.</a:t>
            </a:r>
          </a:p>
          <a:p>
            <a:endParaRPr lang="en-US" baseline="0" dirty="0"/>
          </a:p>
          <a:p>
            <a:r>
              <a:rPr lang="en-US" baseline="0" dirty="0"/>
              <a:t>US 113 Widening – PE in FY23, C not in CTP yet.</a:t>
            </a:r>
            <a:endParaRPr lang="en-US" dirty="0"/>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22</a:t>
            </a:fld>
            <a:endParaRPr lang="en-US"/>
          </a:p>
        </p:txBody>
      </p:sp>
    </p:spTree>
    <p:extLst>
      <p:ext uri="{BB962C8B-B14F-4D97-AF65-F5344CB8AC3E}">
        <p14:creationId xmlns:p14="http://schemas.microsoft.com/office/powerpoint/2010/main" val="2987227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Georgetown East Gateway (US 9/Sandhill/Airport Rd) – C – summer 2020- spring 2022</a:t>
            </a:r>
          </a:p>
          <a:p>
            <a:endParaRPr lang="en-US" baseline="0" dirty="0"/>
          </a:p>
          <a:p>
            <a:r>
              <a:rPr lang="en-US" baseline="0" dirty="0"/>
              <a:t>US 9 @ Park Ave (Phase 2) – Part of Park Avenue Relocation Phase 2; Preliminary design is underway. Construction is anticipated for 2023 - 2025.</a:t>
            </a:r>
          </a:p>
          <a:p>
            <a:r>
              <a:rPr lang="en-US" baseline="0" dirty="0"/>
              <a:t>Park Ave (Phase 1, not shown on map) – C-Fall 2021-2023</a:t>
            </a:r>
          </a:p>
          <a:p>
            <a:endParaRPr lang="en-US" baseline="0" dirty="0"/>
          </a:p>
          <a:p>
            <a:pPr defTabSz="924916" eaLnBrk="0" fontAlgn="base" hangingPunct="0">
              <a:spcBef>
                <a:spcPct val="30000"/>
              </a:spcBef>
              <a:spcAft>
                <a:spcPct val="0"/>
              </a:spcAft>
              <a:defRPr/>
            </a:pPr>
            <a:r>
              <a:rPr lang="en-US" dirty="0"/>
              <a:t>US 9 &amp; SR 5 Intersection Improvements –</a:t>
            </a:r>
            <a:r>
              <a:rPr lang="en-US" baseline="0" dirty="0"/>
              <a:t> Construction substantially complete in August 2019</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US 9 &amp; Minos Conaway - PE in FY24; C – FY27</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US 9 Widening (Ward Ave to Old Vine Rd) – PE starts in FY22; C – starts in FY27</a:t>
            </a:r>
          </a:p>
          <a:p>
            <a:endParaRPr lang="en-US" baseline="0" dirty="0"/>
          </a:p>
          <a:p>
            <a:pPr defTabSz="924916" eaLnBrk="0" fontAlgn="base" hangingPunct="0">
              <a:spcBef>
                <a:spcPct val="30000"/>
              </a:spcBef>
              <a:spcAft>
                <a:spcPct val="0"/>
              </a:spcAft>
              <a:defRPr/>
            </a:pPr>
            <a:r>
              <a:rPr lang="en-US" baseline="0" dirty="0"/>
              <a:t>US 9 (Kings Hwy), Dartmouth Drive to Freeman Hwy – PE starts in FY22; C- FY26-FY27</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Old Orchard / </a:t>
            </a:r>
            <a:r>
              <a:rPr lang="en-US" baseline="0" dirty="0" err="1"/>
              <a:t>Wescoats</a:t>
            </a:r>
            <a:r>
              <a:rPr lang="en-US" baseline="0" dirty="0"/>
              <a:t> – in design, R/W plans nearly done.  2021 – start acquiring R/W; 2022 – start advanced utilities; C-2023-2025</a:t>
            </a:r>
          </a:p>
          <a:p>
            <a:pPr defTabSz="924916" eaLnBrk="0" fontAlgn="base" hangingPunct="0">
              <a:spcBef>
                <a:spcPct val="30000"/>
              </a:spcBef>
              <a:spcAft>
                <a:spcPct val="0"/>
              </a:spcAf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23</a:t>
            </a:fld>
            <a:endParaRPr lang="en-US"/>
          </a:p>
        </p:txBody>
      </p:sp>
    </p:spTree>
    <p:extLst>
      <p:ext uri="{BB962C8B-B14F-4D97-AF65-F5344CB8AC3E}">
        <p14:creationId xmlns:p14="http://schemas.microsoft.com/office/powerpoint/2010/main" val="2102646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strategizing</a:t>
            </a:r>
            <a:r>
              <a:rPr lang="en-US" baseline="0" dirty="0"/>
              <a:t> a comprehensive approach to the construction coordination for these projects using a Master Scheduling approach. The timing of when each goes to construction may change from what is listed below pending the outcome of the master scheduling study. A liaison will be assigned to this corridor during construction to handle constituent concerns, just like we did on SR 26 and US 301.</a:t>
            </a:r>
          </a:p>
          <a:p>
            <a:endParaRPr lang="en-US" baseline="0" dirty="0"/>
          </a:p>
          <a:p>
            <a:r>
              <a:rPr lang="en-US" baseline="0" dirty="0"/>
              <a:t>Public Info Mtg – 2/25/2021</a:t>
            </a:r>
            <a:endParaRPr lang="en-US" dirty="0"/>
          </a:p>
          <a:p>
            <a:endParaRPr lang="en-US" dirty="0"/>
          </a:p>
          <a:p>
            <a:r>
              <a:rPr lang="en-US" dirty="0"/>
              <a:t>SR 24 Mulberry</a:t>
            </a:r>
            <a:r>
              <a:rPr lang="en-US" baseline="0" dirty="0"/>
              <a:t> Knoll to SR 1 – Construction is underway; Completion 2022</a:t>
            </a:r>
          </a:p>
          <a:p>
            <a:endParaRPr lang="en-US" baseline="0" dirty="0"/>
          </a:p>
          <a:p>
            <a:pPr defTabSz="955639">
              <a:defRPr/>
            </a:pPr>
            <a:r>
              <a:rPr lang="en-US" baseline="0" dirty="0"/>
              <a:t>SR 24, Love Creek to Mulberry Knoll – RW acquisition underway; C – 2022-2023</a:t>
            </a:r>
          </a:p>
          <a:p>
            <a:endParaRPr lang="en-US" baseline="0" dirty="0"/>
          </a:p>
          <a:p>
            <a:pPr defTabSz="955639">
              <a:defRPr/>
            </a:pPr>
            <a:r>
              <a:rPr lang="en-US" baseline="0" dirty="0"/>
              <a:t>SR 24, Camp Arrowhead and Angola/Robinsonville –RW acquisition underway; Construction 2021-2022</a:t>
            </a:r>
          </a:p>
          <a:p>
            <a:endParaRPr lang="en-US" baseline="0" dirty="0"/>
          </a:p>
          <a:p>
            <a:pPr defTabSz="955639">
              <a:defRPr/>
            </a:pPr>
            <a:r>
              <a:rPr lang="en-US" baseline="0" dirty="0"/>
              <a:t>SR 24@ Long Neck Road (SR 5 &amp; SR 23) – Design complete – Advertise for bids in Dec. 2020; Construction Spring 2021 – Fall 2022</a:t>
            </a:r>
          </a:p>
          <a:p>
            <a:endParaRPr lang="en-US" baseline="0" dirty="0"/>
          </a:p>
          <a:p>
            <a:pPr defTabSz="955639" eaLnBrk="0" fontAlgn="base" hangingPunct="0">
              <a:spcBef>
                <a:spcPct val="30000"/>
              </a:spcBef>
              <a:spcAft>
                <a:spcPct val="0"/>
              </a:spcAft>
              <a:defRPr/>
            </a:pPr>
            <a:r>
              <a:rPr lang="en-US" baseline="0" dirty="0"/>
              <a:t>SR 24 @ Mount Joy and Bay Farm – Finalizing utility relocation plans; Construction Summer 2021-2023</a:t>
            </a:r>
            <a:endParaRPr lang="en-US" dirty="0"/>
          </a:p>
          <a:p>
            <a:endParaRPr lang="en-US" baseline="0" dirty="0"/>
          </a:p>
          <a:p>
            <a:r>
              <a:rPr lang="en-US" baseline="0" dirty="0"/>
              <a:t>North Millsboro Bypass – RW acquisition is underway; Construction start 2023; Breaking into two contracts, one will be CM/GC</a:t>
            </a:r>
          </a:p>
          <a:p>
            <a:endParaRPr lang="en-US" baseline="0" dirty="0"/>
          </a:p>
          <a:p>
            <a:r>
              <a:rPr lang="en-US" baseline="0" dirty="0"/>
              <a:t>Plantation Phase 1 – in design, C-2022-2023</a:t>
            </a:r>
          </a:p>
          <a:p>
            <a:r>
              <a:rPr lang="en-US" baseline="0" dirty="0"/>
              <a:t>Plantation Phase 2 – on hold pending updated TID traffic analysis and recommendations</a:t>
            </a:r>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24</a:t>
            </a:fld>
            <a:endParaRPr lang="en-US"/>
          </a:p>
        </p:txBody>
      </p:sp>
    </p:spTree>
    <p:extLst>
      <p:ext uri="{BB962C8B-B14F-4D97-AF65-F5344CB8AC3E}">
        <p14:creationId xmlns:p14="http://schemas.microsoft.com/office/powerpoint/2010/main" val="3678331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72122-B673-4922-9FB2-604ABA9DC6C9}" type="slidenum">
              <a:rPr lang="en-US" smtClean="0"/>
              <a:t>25</a:t>
            </a:fld>
            <a:endParaRPr lang="en-US"/>
          </a:p>
        </p:txBody>
      </p:sp>
    </p:spTree>
    <p:extLst>
      <p:ext uri="{BB962C8B-B14F-4D97-AF65-F5344CB8AC3E}">
        <p14:creationId xmlns:p14="http://schemas.microsoft.com/office/powerpoint/2010/main" val="261540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r>
              <a:rPr lang="en-US" dirty="0"/>
              <a:t>This presentation hits many projects on the main corridors, but is not comprehensive.  It does not include bridge or pave &amp; rehab projects, which are obviously sizable and have significant traffic impacts.</a:t>
            </a:r>
            <a:endParaRPr dirty="0"/>
          </a:p>
        </p:txBody>
      </p:sp>
    </p:spTree>
    <p:extLst>
      <p:ext uri="{BB962C8B-B14F-4D97-AF65-F5344CB8AC3E}">
        <p14:creationId xmlns:p14="http://schemas.microsoft.com/office/powerpoint/2010/main" val="276409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176186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bridges, 3 miles of pavement, 11 ramps</a:t>
            </a:r>
          </a:p>
          <a:p>
            <a:r>
              <a:rPr lang="en-US" dirty="0"/>
              <a:t>$280M not including Wilmington paving or other advanced projects like Sweep Removal</a:t>
            </a:r>
          </a:p>
        </p:txBody>
      </p:sp>
      <p:sp>
        <p:nvSpPr>
          <p:cNvPr id="4" name="Slide Number Placeholder 3"/>
          <p:cNvSpPr>
            <a:spLocks noGrp="1"/>
          </p:cNvSpPr>
          <p:nvPr>
            <p:ph type="sldNum" sz="quarter" idx="10"/>
          </p:nvPr>
        </p:nvSpPr>
        <p:spPr/>
        <p:txBody>
          <a:bodyPr/>
          <a:lstStyle/>
          <a:p>
            <a:pPr defTabSz="924916">
              <a:defRPr/>
            </a:pPr>
            <a:fld id="{566BB156-3983-4892-9476-B770E29645D3}" type="slidenum">
              <a:rPr lang="en-US">
                <a:solidFill>
                  <a:prstClr val="black"/>
                </a:solidFill>
                <a:latin typeface="Calibri"/>
              </a:rPr>
              <a:pPr defTabSz="924916">
                <a:defRPr/>
              </a:pPr>
              <a:t>5</a:t>
            </a:fld>
            <a:endParaRPr lang="en-US" dirty="0">
              <a:solidFill>
                <a:prstClr val="black"/>
              </a:solidFill>
              <a:latin typeface="Calibri"/>
            </a:endParaRPr>
          </a:p>
        </p:txBody>
      </p:sp>
    </p:spTree>
    <p:extLst>
      <p:ext uri="{BB962C8B-B14F-4D97-AF65-F5344CB8AC3E}">
        <p14:creationId xmlns:p14="http://schemas.microsoft.com/office/powerpoint/2010/main" val="220144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6</a:t>
            </a:fld>
            <a:endParaRPr lang="en-US"/>
          </a:p>
        </p:txBody>
      </p:sp>
    </p:spTree>
    <p:extLst>
      <p:ext uri="{BB962C8B-B14F-4D97-AF65-F5344CB8AC3E}">
        <p14:creationId xmlns:p14="http://schemas.microsoft.com/office/powerpoint/2010/main" val="362146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7</a:t>
            </a:fld>
            <a:endParaRPr lang="en-US"/>
          </a:p>
        </p:txBody>
      </p:sp>
    </p:spTree>
    <p:extLst>
      <p:ext uri="{BB962C8B-B14F-4D97-AF65-F5344CB8AC3E}">
        <p14:creationId xmlns:p14="http://schemas.microsoft.com/office/powerpoint/2010/main" val="148372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 141, I-95</a:t>
            </a:r>
            <a:r>
              <a:rPr lang="en-US" baseline="0" dirty="0"/>
              <a:t> Interchange to Jay Drive – Complete Spring 2022.  Significant work on 95 and 95 ramps done before Viaduct.</a:t>
            </a:r>
          </a:p>
          <a:p>
            <a:endParaRPr lang="en-US" baseline="0" dirty="0"/>
          </a:p>
          <a:p>
            <a:r>
              <a:rPr lang="en-US" dirty="0"/>
              <a:t>I-95 Rehabilitation from</a:t>
            </a:r>
            <a:r>
              <a:rPr lang="en-US" baseline="0" dirty="0"/>
              <a:t> I-495 to North of the Brandywine River Bridge– mainline lane closures starting 2/2021; 2 years of lane closures or less</a:t>
            </a:r>
          </a:p>
          <a:p>
            <a:endParaRPr lang="en-US" baseline="0" dirty="0"/>
          </a:p>
          <a:p>
            <a:r>
              <a:rPr lang="en-US" baseline="0" dirty="0"/>
              <a:t>	Pre-requisite Projects: Walnut Street Sweep, Double Left on 12</a:t>
            </a:r>
            <a:r>
              <a:rPr lang="en-US" baseline="30000" dirty="0"/>
              <a:t>th</a:t>
            </a:r>
            <a:r>
              <a:rPr lang="en-US" baseline="0" dirty="0"/>
              <a:t> street to Northeast Blvd, I-95 </a:t>
            </a:r>
            <a:r>
              <a:rPr lang="en-US" baseline="0" dirty="0" err="1"/>
              <a:t>Carr</a:t>
            </a:r>
            <a:r>
              <a:rPr lang="en-US" baseline="0" dirty="0"/>
              <a:t> Rd &amp; Marsh Rd, CRB &amp; approaches – goal to be open before I-95 Rehab starts</a:t>
            </a:r>
          </a:p>
          <a:p>
            <a:r>
              <a:rPr lang="en-US" baseline="0" dirty="0"/>
              <a:t>	CM/GC Project – Awarded to Kiewit. </a:t>
            </a:r>
          </a:p>
          <a:p>
            <a:endParaRPr lang="en-US" baseline="0" dirty="0"/>
          </a:p>
          <a:p>
            <a:r>
              <a:rPr lang="en-US" baseline="0" dirty="0"/>
              <a:t>I-95 </a:t>
            </a:r>
            <a:r>
              <a:rPr lang="en-US" baseline="0" dirty="0" err="1"/>
              <a:t>Carr</a:t>
            </a:r>
            <a:r>
              <a:rPr lang="en-US" baseline="0" dirty="0"/>
              <a:t> Road &amp; Marsh Rd – Project Awarded to </a:t>
            </a:r>
            <a:r>
              <a:rPr lang="en-US" baseline="0" dirty="0" err="1"/>
              <a:t>Greggo</a:t>
            </a:r>
            <a:r>
              <a:rPr lang="en-US" baseline="0" dirty="0"/>
              <a:t> &amp; Ferrara in October 2018; Substantially complete fall 2020</a:t>
            </a:r>
          </a:p>
          <a:p>
            <a:endParaRPr lang="en-US" baseline="0" dirty="0"/>
          </a:p>
          <a:p>
            <a:r>
              <a:rPr lang="en-US" baseline="0" dirty="0"/>
              <a:t>I-95 / SR 273 – start Spring 2021, end Summer 2022</a:t>
            </a:r>
          </a:p>
          <a:p>
            <a:endParaRPr lang="en-US" baseline="0" dirty="0"/>
          </a:p>
          <a:p>
            <a:r>
              <a:rPr lang="en-US" baseline="0" dirty="0"/>
              <a:t>I-295, 141 to 13 – design starts in 2021, C – 2024-2026</a:t>
            </a:r>
          </a:p>
          <a:p>
            <a:endParaRPr lang="en-US" baseline="0" dirty="0"/>
          </a:p>
          <a:p>
            <a:r>
              <a:rPr lang="en-US" baseline="0" dirty="0"/>
              <a:t>Christina River Bridge: Substantially complete</a:t>
            </a:r>
          </a:p>
          <a:p>
            <a:endParaRPr lang="en-US" baseline="0" dirty="0"/>
          </a:p>
          <a:p>
            <a:r>
              <a:rPr lang="en-US" baseline="0" dirty="0"/>
              <a:t>Newark Train Station:</a:t>
            </a:r>
          </a:p>
          <a:p>
            <a:endParaRPr lang="en-US" baseline="0" dirty="0"/>
          </a:p>
          <a:p>
            <a:r>
              <a:rPr lang="en-US" baseline="0" dirty="0"/>
              <a:t>	Parking Lot &amp; Access Road – Complete</a:t>
            </a:r>
          </a:p>
          <a:p>
            <a:endParaRPr lang="en-US" baseline="0" dirty="0"/>
          </a:p>
          <a:p>
            <a:r>
              <a:rPr lang="en-US" baseline="0" dirty="0"/>
              <a:t>	Station Building - Complete</a:t>
            </a:r>
          </a:p>
          <a:p>
            <a:endParaRPr lang="en-US" baseline="0" dirty="0"/>
          </a:p>
          <a:p>
            <a:r>
              <a:rPr lang="en-US" baseline="0" dirty="0"/>
              <a:t>	Track A and Platform – Anticipated completion 2023</a:t>
            </a:r>
          </a:p>
          <a:p>
            <a:endParaRPr lang="en-US" baseline="0" dirty="0"/>
          </a:p>
          <a:p>
            <a:r>
              <a:rPr lang="en-US" baseline="0" dirty="0"/>
              <a:t>I-95, SR 896 Interchange – Preliminary design phase is underway.  INFRA Grant awarded. Begin C 2022 – Completed 2025. CM/GC</a:t>
            </a:r>
          </a:p>
          <a:p>
            <a:r>
              <a:rPr lang="en-US" baseline="0" dirty="0"/>
              <a:t>I-295, 141 to 13.  Engineering to start in FY22.</a:t>
            </a:r>
          </a:p>
          <a:p>
            <a:r>
              <a:rPr lang="en-US" baseline="0" dirty="0"/>
              <a:t>Various bridges to rehab on 95, after 95 reconstruction</a:t>
            </a:r>
          </a:p>
          <a:p>
            <a:endParaRPr lang="en-US" baseline="0" dirty="0"/>
          </a:p>
          <a:p>
            <a:r>
              <a:rPr lang="en-US" baseline="0" dirty="0"/>
              <a:t>Claymont RTC – Design-Build, design and construction ongoing, to be complete in 2023</a:t>
            </a:r>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8</a:t>
            </a:fld>
            <a:endParaRPr lang="en-US"/>
          </a:p>
        </p:txBody>
      </p:sp>
    </p:spTree>
    <p:extLst>
      <p:ext uri="{BB962C8B-B14F-4D97-AF65-F5344CB8AC3E}">
        <p14:creationId xmlns:p14="http://schemas.microsoft.com/office/powerpoint/2010/main" val="380515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9</a:t>
            </a:fld>
            <a:endParaRPr lang="en-US"/>
          </a:p>
        </p:txBody>
      </p:sp>
    </p:spTree>
    <p:extLst>
      <p:ext uri="{BB962C8B-B14F-4D97-AF65-F5344CB8AC3E}">
        <p14:creationId xmlns:p14="http://schemas.microsoft.com/office/powerpoint/2010/main" val="205798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4" name="Shape 8"/>
          <p:cNvSpPr>
            <a:spLocks noChangeArrowheads="1"/>
          </p:cNvSpPr>
          <p:nvPr/>
        </p:nvSpPr>
        <p:spPr bwMode="auto">
          <a:xfrm>
            <a:off x="0" y="58741"/>
            <a:ext cx="12192000" cy="6900863"/>
          </a:xfrm>
          <a:prstGeom prst="rect">
            <a:avLst/>
          </a:prstGeom>
          <a:gradFill rotWithShape="0">
            <a:gsLst>
              <a:gs pos="0">
                <a:srgbClr val="003171"/>
              </a:gs>
              <a:gs pos="100000">
                <a:srgbClr val="549FFF"/>
              </a:gs>
            </a:gsLst>
            <a:lin ang="792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96" tIns="45687" rIns="91396" bIns="45687"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sz="1400">
              <a:solidFill>
                <a:srgbClr val="000000"/>
              </a:solidFill>
              <a:cs typeface="Arial" charset="0"/>
              <a:sym typeface="Arial" charset="0"/>
            </a:endParaRPr>
          </a:p>
        </p:txBody>
      </p:sp>
      <p:sp>
        <p:nvSpPr>
          <p:cNvPr id="5" name="Shape 9"/>
          <p:cNvSpPr/>
          <p:nvPr/>
        </p:nvSpPr>
        <p:spPr>
          <a:xfrm flipH="1">
            <a:off x="-5108" y="16060"/>
            <a:ext cx="14567778"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lIns="91396" tIns="45687" rIns="91396" bIns="45687" anchor="ctr"/>
          <a:lstStyle/>
          <a:p>
            <a:pPr>
              <a:defRPr/>
            </a:pPr>
            <a:endParaRPr sz="1400" kern="0">
              <a:solidFill>
                <a:srgbClr val="000000"/>
              </a:solidFill>
              <a:cs typeface="Arial"/>
              <a:sym typeface="Arial"/>
              <a:rtl val="0"/>
            </a:endParaRPr>
          </a:p>
        </p:txBody>
      </p:sp>
      <p:sp>
        <p:nvSpPr>
          <p:cNvPr id="6" name="Shape 10"/>
          <p:cNvSpPr/>
          <p:nvPr/>
        </p:nvSpPr>
        <p:spPr>
          <a:xfrm flipH="1">
            <a:off x="19546" y="59275"/>
            <a:ext cx="14001253"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396" tIns="45687" rIns="91396" bIns="45687" anchor="b"/>
          <a:lstStyle/>
          <a:p>
            <a:pPr>
              <a:defRPr/>
            </a:pPr>
            <a:endParaRPr sz="1400" kern="0">
              <a:solidFill>
                <a:srgbClr val="000000"/>
              </a:solidFill>
              <a:cs typeface="Arial"/>
              <a:sym typeface="Arial"/>
              <a:rtl val="0"/>
            </a:endParaRPr>
          </a:p>
        </p:txBody>
      </p:sp>
      <p:sp>
        <p:nvSpPr>
          <p:cNvPr id="7" name="Shape 11"/>
          <p:cNvSpPr>
            <a:spLocks/>
          </p:cNvSpPr>
          <p:nvPr/>
        </p:nvSpPr>
        <p:spPr bwMode="auto">
          <a:xfrm>
            <a:off x="-1128184" y="-1588"/>
            <a:ext cx="2889251" cy="6902451"/>
          </a:xfrm>
          <a:custGeom>
            <a:avLst/>
            <a:gdLst>
              <a:gd name="T0" fmla="*/ 939800 w 2167467"/>
              <a:gd name="T1" fmla="*/ 0 h 6180667"/>
              <a:gd name="T2" fmla="*/ 1905000 w 2167467"/>
              <a:gd name="T3" fmla="*/ 5881 h 6180667"/>
              <a:gd name="T4" fmla="*/ 1896533 w 2167467"/>
              <a:gd name="T5" fmla="*/ 6180667 h 6180667"/>
              <a:gd name="T6" fmla="*/ 939800 w 2167467"/>
              <a:gd name="T7" fmla="*/ 6180667 h 6180667"/>
              <a:gd name="T8" fmla="*/ 939800 w 2167467"/>
              <a:gd name="T9" fmla="*/ 0 h 6180667"/>
              <a:gd name="T10" fmla="*/ 0 w 2167467"/>
              <a:gd name="T11" fmla="*/ 0 h 6180667"/>
              <a:gd name="T12" fmla="*/ 2167467 w 2167467"/>
              <a:gd name="T13" fmla="*/ 6180667 h 6180667"/>
            </a:gdLst>
            <a:ahLst/>
            <a:cxnLst>
              <a:cxn ang="0">
                <a:pos x="T0" y="T1"/>
              </a:cxn>
              <a:cxn ang="0">
                <a:pos x="T2" y="T3"/>
              </a:cxn>
              <a:cxn ang="0">
                <a:pos x="T4" y="T5"/>
              </a:cxn>
              <a:cxn ang="0">
                <a:pos x="T6" y="T7"/>
              </a:cxn>
              <a:cxn ang="0">
                <a:pos x="T8" y="T9"/>
              </a:cxn>
            </a:cxnLst>
            <a:rect l="T10" t="T11" r="T12" b="T13"/>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rotWithShape="0">
            <a:gsLst>
              <a:gs pos="0">
                <a:srgbClr val="003171">
                  <a:alpha val="20784"/>
                </a:srgbClr>
              </a:gs>
              <a:gs pos="100000">
                <a:srgbClr val="65A8FF">
                  <a:alpha val="20784"/>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lIns="91396" tIns="45687" rIns="91396" bIns="45687" anchor="ctr"/>
          <a:lstStyle/>
          <a:p>
            <a:pPr fontAlgn="base">
              <a:spcBef>
                <a:spcPct val="0"/>
              </a:spcBef>
              <a:spcAft>
                <a:spcPct val="0"/>
              </a:spcAft>
            </a:pPr>
            <a:endParaRPr lang="en-US" sz="1800">
              <a:solidFill>
                <a:srgbClr val="000000"/>
              </a:solidFill>
              <a:cs typeface="Arial" charset="0"/>
            </a:endParaRPr>
          </a:p>
        </p:txBody>
      </p:sp>
      <p:sp>
        <p:nvSpPr>
          <p:cNvPr id="8" name="Shape 12"/>
          <p:cNvSpPr>
            <a:spLocks/>
          </p:cNvSpPr>
          <p:nvPr/>
        </p:nvSpPr>
        <p:spPr bwMode="auto">
          <a:xfrm rot="10800000" flipH="1">
            <a:off x="-700614" y="58741"/>
            <a:ext cx="1871134" cy="6900863"/>
          </a:xfrm>
          <a:custGeom>
            <a:avLst/>
            <a:gdLst>
              <a:gd name="T0" fmla="*/ 939800 w 2167467"/>
              <a:gd name="T1" fmla="*/ 0 h 6180667"/>
              <a:gd name="T2" fmla="*/ 1905000 w 2167467"/>
              <a:gd name="T3" fmla="*/ 5881 h 6180667"/>
              <a:gd name="T4" fmla="*/ 1896533 w 2167467"/>
              <a:gd name="T5" fmla="*/ 6180667 h 6180667"/>
              <a:gd name="T6" fmla="*/ 939800 w 2167467"/>
              <a:gd name="T7" fmla="*/ 6180667 h 6180667"/>
              <a:gd name="T8" fmla="*/ 939800 w 2167467"/>
              <a:gd name="T9" fmla="*/ 0 h 6180667"/>
              <a:gd name="T10" fmla="*/ 0 w 2167467"/>
              <a:gd name="T11" fmla="*/ 0 h 6180667"/>
              <a:gd name="T12" fmla="*/ 2167467 w 2167467"/>
              <a:gd name="T13" fmla="*/ 6180667 h 6180667"/>
            </a:gdLst>
            <a:ahLst/>
            <a:cxnLst>
              <a:cxn ang="0">
                <a:pos x="T0" y="T1"/>
              </a:cxn>
              <a:cxn ang="0">
                <a:pos x="T2" y="T3"/>
              </a:cxn>
              <a:cxn ang="0">
                <a:pos x="T4" y="T5"/>
              </a:cxn>
              <a:cxn ang="0">
                <a:pos x="T6" y="T7"/>
              </a:cxn>
              <a:cxn ang="0">
                <a:pos x="T8" y="T9"/>
              </a:cxn>
            </a:cxnLst>
            <a:rect l="T10" t="T11" r="T12" b="T13"/>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rotWithShape="0">
            <a:gsLst>
              <a:gs pos="0">
                <a:srgbClr val="003171">
                  <a:alpha val="20784"/>
                </a:srgbClr>
              </a:gs>
              <a:gs pos="100000">
                <a:srgbClr val="65A8FF">
                  <a:alpha val="20784"/>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lIns="91396" tIns="45687" rIns="91396" bIns="45687" anchor="ctr"/>
          <a:lstStyle/>
          <a:p>
            <a:pPr fontAlgn="base">
              <a:spcBef>
                <a:spcPct val="0"/>
              </a:spcBef>
              <a:spcAft>
                <a:spcPct val="0"/>
              </a:spcAft>
            </a:pPr>
            <a:endParaRPr lang="en-US" sz="1800">
              <a:solidFill>
                <a:srgbClr val="000000"/>
              </a:solidFill>
              <a:cs typeface="Arial" charset="0"/>
            </a:endParaRPr>
          </a:p>
        </p:txBody>
      </p:sp>
      <p:sp>
        <p:nvSpPr>
          <p:cNvPr id="13" name="Shape 13"/>
          <p:cNvSpPr txBox="1">
            <a:spLocks noGrp="1"/>
          </p:cNvSpPr>
          <p:nvPr>
            <p:ph type="ctrTitle"/>
          </p:nvPr>
        </p:nvSpPr>
        <p:spPr>
          <a:xfrm>
            <a:off x="1442720" y="1656080"/>
            <a:ext cx="9401200" cy="1470000"/>
          </a:xfrm>
          <a:prstGeom prst="rect">
            <a:avLst/>
          </a:prstGeom>
        </p:spPr>
        <p:txBody>
          <a:bodyPr/>
          <a:lstStyle>
            <a:lvl1pPr algn="r">
              <a:spcBef>
                <a:spcPts val="0"/>
              </a:spcBef>
              <a:buClr>
                <a:schemeClr val="lt1"/>
              </a:buClr>
              <a:buSzPct val="100000"/>
              <a:defRPr sz="4700">
                <a:solidFill>
                  <a:schemeClr val="lt1"/>
                </a:solidFill>
              </a:defRPr>
            </a:lvl1pPr>
            <a:lvl2pPr algn="r">
              <a:spcBef>
                <a:spcPts val="0"/>
              </a:spcBef>
              <a:buClr>
                <a:schemeClr val="lt1"/>
              </a:buClr>
              <a:buSzPct val="100000"/>
              <a:defRPr sz="4700">
                <a:solidFill>
                  <a:schemeClr val="lt1"/>
                </a:solidFill>
              </a:defRPr>
            </a:lvl2pPr>
            <a:lvl3pPr algn="r">
              <a:spcBef>
                <a:spcPts val="0"/>
              </a:spcBef>
              <a:buClr>
                <a:schemeClr val="lt1"/>
              </a:buClr>
              <a:buSzPct val="100000"/>
              <a:defRPr sz="4700">
                <a:solidFill>
                  <a:schemeClr val="lt1"/>
                </a:solidFill>
              </a:defRPr>
            </a:lvl3pPr>
            <a:lvl4pPr algn="r">
              <a:spcBef>
                <a:spcPts val="0"/>
              </a:spcBef>
              <a:buClr>
                <a:schemeClr val="lt1"/>
              </a:buClr>
              <a:buSzPct val="100000"/>
              <a:defRPr sz="4700">
                <a:solidFill>
                  <a:schemeClr val="lt1"/>
                </a:solidFill>
              </a:defRPr>
            </a:lvl4pPr>
            <a:lvl5pPr algn="r">
              <a:spcBef>
                <a:spcPts val="0"/>
              </a:spcBef>
              <a:buClr>
                <a:schemeClr val="lt1"/>
              </a:buClr>
              <a:buSzPct val="100000"/>
              <a:defRPr sz="4700">
                <a:solidFill>
                  <a:schemeClr val="lt1"/>
                </a:solidFill>
              </a:defRPr>
            </a:lvl5pPr>
            <a:lvl6pPr algn="r">
              <a:spcBef>
                <a:spcPts val="0"/>
              </a:spcBef>
              <a:buClr>
                <a:schemeClr val="lt1"/>
              </a:buClr>
              <a:buSzPct val="100000"/>
              <a:defRPr sz="4700">
                <a:solidFill>
                  <a:schemeClr val="lt1"/>
                </a:solidFill>
              </a:defRPr>
            </a:lvl6pPr>
            <a:lvl7pPr algn="r">
              <a:spcBef>
                <a:spcPts val="0"/>
              </a:spcBef>
              <a:buClr>
                <a:schemeClr val="lt1"/>
              </a:buClr>
              <a:buSzPct val="100000"/>
              <a:defRPr sz="4700">
                <a:solidFill>
                  <a:schemeClr val="lt1"/>
                </a:solidFill>
              </a:defRPr>
            </a:lvl7pPr>
            <a:lvl8pPr algn="r">
              <a:spcBef>
                <a:spcPts val="0"/>
              </a:spcBef>
              <a:buClr>
                <a:schemeClr val="lt1"/>
              </a:buClr>
              <a:buSzPct val="100000"/>
              <a:defRPr sz="4700">
                <a:solidFill>
                  <a:schemeClr val="lt1"/>
                </a:solidFill>
              </a:defRPr>
            </a:lvl8pPr>
            <a:lvl9pPr algn="r">
              <a:spcBef>
                <a:spcPts val="0"/>
              </a:spcBef>
              <a:buClr>
                <a:schemeClr val="lt1"/>
              </a:buClr>
              <a:buSzPct val="100000"/>
              <a:defRPr sz="4700">
                <a:solidFill>
                  <a:schemeClr val="lt1"/>
                </a:solidFill>
              </a:defRPr>
            </a:lvl9pPr>
          </a:lstStyle>
          <a:p>
            <a:endParaRPr dirty="0"/>
          </a:p>
        </p:txBody>
      </p:sp>
      <p:sp>
        <p:nvSpPr>
          <p:cNvPr id="14" name="Shape 14"/>
          <p:cNvSpPr txBox="1">
            <a:spLocks noGrp="1"/>
          </p:cNvSpPr>
          <p:nvPr>
            <p:ph type="subTitle" idx="1"/>
          </p:nvPr>
        </p:nvSpPr>
        <p:spPr>
          <a:xfrm>
            <a:off x="1442727" y="3230894"/>
            <a:ext cx="9381199" cy="925599"/>
          </a:xfrm>
          <a:prstGeom prst="rect">
            <a:avLst/>
          </a:prstGeom>
        </p:spPr>
        <p:txBody>
          <a:bodyPr/>
          <a:lstStyle>
            <a:lvl1pPr algn="r">
              <a:spcBef>
                <a:spcPts val="0"/>
              </a:spcBef>
              <a:buClr>
                <a:schemeClr val="lt1"/>
              </a:buClr>
              <a:buSzPct val="100000"/>
              <a:buNone/>
              <a:defRPr sz="2400">
                <a:solidFill>
                  <a:schemeClr val="lt1"/>
                </a:solidFill>
              </a:defRPr>
            </a:lvl1pPr>
            <a:lvl2pPr algn="r">
              <a:spcBef>
                <a:spcPts val="0"/>
              </a:spcBef>
              <a:buClr>
                <a:schemeClr val="lt1"/>
              </a:buClr>
              <a:buSzPct val="100000"/>
              <a:buNone/>
              <a:defRPr sz="2400">
                <a:solidFill>
                  <a:schemeClr val="lt1"/>
                </a:solidFill>
              </a:defRPr>
            </a:lvl2pPr>
            <a:lvl3pPr algn="r">
              <a:spcBef>
                <a:spcPts val="0"/>
              </a:spcBef>
              <a:buClr>
                <a:schemeClr val="lt1"/>
              </a:buClr>
              <a:buNone/>
              <a:defRPr>
                <a:solidFill>
                  <a:schemeClr val="lt1"/>
                </a:solidFill>
              </a:defRPr>
            </a:lvl3pPr>
            <a:lvl4pPr algn="r">
              <a:spcBef>
                <a:spcPts val="0"/>
              </a:spcBef>
              <a:buClr>
                <a:schemeClr val="lt1"/>
              </a:buClr>
              <a:buSzPct val="100000"/>
              <a:buNone/>
              <a:defRPr sz="2400">
                <a:solidFill>
                  <a:schemeClr val="lt1"/>
                </a:solidFill>
              </a:defRPr>
            </a:lvl4pPr>
            <a:lvl5pPr algn="r">
              <a:spcBef>
                <a:spcPts val="0"/>
              </a:spcBef>
              <a:buClr>
                <a:schemeClr val="lt1"/>
              </a:buClr>
              <a:buSzPct val="100000"/>
              <a:buNone/>
              <a:defRPr sz="2400">
                <a:solidFill>
                  <a:schemeClr val="lt1"/>
                </a:solidFill>
              </a:defRPr>
            </a:lvl5pPr>
            <a:lvl6pPr algn="r">
              <a:spcBef>
                <a:spcPts val="0"/>
              </a:spcBef>
              <a:buClr>
                <a:schemeClr val="lt1"/>
              </a:buClr>
              <a:buSzPct val="100000"/>
              <a:buNone/>
              <a:defRPr sz="2400">
                <a:solidFill>
                  <a:schemeClr val="lt1"/>
                </a:solidFill>
              </a:defRPr>
            </a:lvl6pPr>
            <a:lvl7pPr algn="r">
              <a:spcBef>
                <a:spcPts val="0"/>
              </a:spcBef>
              <a:buClr>
                <a:schemeClr val="lt1"/>
              </a:buClr>
              <a:buSzPct val="100000"/>
              <a:buNone/>
              <a:defRPr sz="2400">
                <a:solidFill>
                  <a:schemeClr val="lt1"/>
                </a:solidFill>
              </a:defRPr>
            </a:lvl7pPr>
            <a:lvl8pPr algn="r">
              <a:spcBef>
                <a:spcPts val="0"/>
              </a:spcBef>
              <a:buClr>
                <a:schemeClr val="lt1"/>
              </a:buClr>
              <a:buSzPct val="100000"/>
              <a:buNone/>
              <a:defRPr sz="2400">
                <a:solidFill>
                  <a:schemeClr val="lt1"/>
                </a:solidFill>
              </a:defRPr>
            </a:lvl8pPr>
            <a:lvl9pPr algn="r">
              <a:spcBef>
                <a:spcPts val="0"/>
              </a:spcBef>
              <a:buClr>
                <a:schemeClr val="lt1"/>
              </a:buClr>
              <a:buSzPct val="100000"/>
              <a:buNone/>
              <a:defRPr sz="2400">
                <a:solidFill>
                  <a:schemeClr val="lt1"/>
                </a:solidFill>
              </a:defRPr>
            </a:lvl9pPr>
          </a:lstStyle>
          <a:p>
            <a:endParaRPr/>
          </a:p>
        </p:txBody>
      </p:sp>
    </p:spTree>
    <p:extLst>
      <p:ext uri="{BB962C8B-B14F-4D97-AF65-F5344CB8AC3E}">
        <p14:creationId xmlns:p14="http://schemas.microsoft.com/office/powerpoint/2010/main" val="3188053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3"/>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7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pPr>
              <a:defRPr/>
            </a:pPr>
            <a:fld id="{B914AD2D-4971-4C13-BC41-3606F31736E2}"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05C5109-D6B2-4EF2-9AA3-29C09BC033C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9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2" y="5443403"/>
            <a:ext cx="9550400" cy="648232"/>
          </a:xfrm>
          <a:noFill/>
        </p:spPr>
        <p:txBody>
          <a:bodyPr lIns="91412" tIns="0" rIns="91412" anchor="t"/>
          <a:lstStyle>
            <a:lvl1pPr marL="0" marR="18282"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61FD04E3-44C1-4AFD-9710-4AF6240EB282}"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6" name="Footer Placeholder 5"/>
          <p:cNvSpPr>
            <a:spLocks noGrp="1"/>
          </p:cNvSpPr>
          <p:nvPr>
            <p:ph type="ftr" sz="quarter" idx="11"/>
          </p:nvPr>
        </p:nvSpPr>
        <p:spPr>
          <a:xfrm>
            <a:off x="5840143" y="6407989"/>
            <a:ext cx="3134241" cy="365125"/>
          </a:xfrm>
        </p:spPr>
        <p:txBody>
          <a:bodyPr/>
          <a:lstStyle>
            <a:lvl1pPr>
              <a:defRPr>
                <a:solidFill>
                  <a:schemeClr val="tx1"/>
                </a:solidFill>
              </a:defRPr>
            </a:lvl1pPr>
            <a:extLst/>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F727C10D-5C65-4BD1-9C92-45AC7705A484}" type="slidenum">
              <a:rPr lang="en-US" smtClean="0">
                <a:solidFill>
                  <a:prstClr val="black">
                    <a:tint val="75000"/>
                  </a:prstClr>
                </a:solidFill>
              </a:rPr>
              <a:pPr>
                <a:defRPr/>
              </a:pPr>
              <a:t>‹#›</a:t>
            </a:fld>
            <a:endParaRPr lang="en-US" dirty="0">
              <a:solidFill>
                <a:prstClr val="black">
                  <a:tint val="75000"/>
                </a:prstClr>
              </a:solidFill>
            </a:endParaRPr>
          </a:p>
        </p:txBody>
      </p:sp>
      <p:sp>
        <p:nvSpPr>
          <p:cNvPr id="2" name="Title 1"/>
          <p:cNvSpPr>
            <a:spLocks noGrp="1"/>
          </p:cNvSpPr>
          <p:nvPr>
            <p:ph type="title"/>
          </p:nvPr>
        </p:nvSpPr>
        <p:spPr>
          <a:xfrm>
            <a:off x="304800" y="4865123"/>
            <a:ext cx="1076724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9" name="Freeform 8"/>
          <p:cNvSpPr>
            <a:spLocks/>
          </p:cNvSpPr>
          <p:nvPr/>
        </p:nvSpPr>
        <p:spPr bwMode="auto">
          <a:xfrm>
            <a:off x="647640" y="5939058"/>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0" name="Right Triangle 9"/>
          <p:cNvSpPr>
            <a:spLocks/>
          </p:cNvSpPr>
          <p:nvPr/>
        </p:nvSpPr>
        <p:spPr bwMode="auto">
          <a:xfrm>
            <a:off x="-8053" y="5791255"/>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12" tIns="45706" rIns="91412" bIns="45706" anchor="ctr" compatLnSpc="1"/>
          <a:lstStyle/>
          <a:p>
            <a:pPr algn="ctr" fontAlgn="base">
              <a:spcBef>
                <a:spcPct val="0"/>
              </a:spcBef>
              <a:spcAft>
                <a:spcPct val="0"/>
              </a:spcAft>
            </a:pPr>
            <a:endParaRPr lang="en-US" sz="1800">
              <a:solidFill>
                <a:prstClr val="white"/>
              </a:solidFill>
            </a:endParaRPr>
          </a:p>
        </p:txBody>
      </p:sp>
      <p:cxnSp>
        <p:nvCxnSpPr>
          <p:cNvPr id="11" name="Straight Connector 10"/>
          <p:cNvCxnSpPr/>
          <p:nvPr/>
        </p:nvCxnSpPr>
        <p:spPr>
          <a:xfrm>
            <a:off x="-12313" y="578779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
        <p:nvSpPr>
          <p:cNvPr id="13" name="Chevron 12"/>
          <p:cNvSpPr/>
          <p:nvPr/>
        </p:nvSpPr>
        <p:spPr>
          <a:xfrm>
            <a:off x="11303594"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3867130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BEDDF3C2-2C3F-4650-8475-30B4238E7F54}"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6DE8D2-F3B1-466D-957E-2F209FF439B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2414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4"/>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5781346-9C00-47F8-8836-F344BF925865}"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8F3AE-3742-4FCA-BAA2-8DB50743EDC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748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p:nvPr/>
        </p:nvSpPr>
        <p:spPr>
          <a:xfrm>
            <a:off x="0" y="58390"/>
            <a:ext cx="12192000" cy="6901999"/>
          </a:xfrm>
          <a:prstGeom prst="rect">
            <a:avLst/>
          </a:prstGeom>
          <a:gradFill>
            <a:gsLst>
              <a:gs pos="0">
                <a:srgbClr val="003171"/>
              </a:gs>
              <a:gs pos="100000">
                <a:srgbClr val="549FFF"/>
              </a:gs>
            </a:gsLst>
            <a:lin ang="792000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9" name="Shape 9"/>
          <p:cNvSpPr/>
          <p:nvPr/>
        </p:nvSpPr>
        <p:spPr>
          <a:xfrm flipH="1">
            <a:off x="-5108" y="16058"/>
            <a:ext cx="14567778"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10" name="Shape 10"/>
          <p:cNvSpPr/>
          <p:nvPr/>
        </p:nvSpPr>
        <p:spPr>
          <a:xfrm flipH="1">
            <a:off x="19546" y="59272"/>
            <a:ext cx="14001253"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b" anchorCtr="0">
            <a:noAutofit/>
          </a:bodyPr>
          <a:lstStyle/>
          <a:p>
            <a:endParaRPr sz="1400" kern="0">
              <a:solidFill>
                <a:srgbClr val="000000"/>
              </a:solidFill>
              <a:cs typeface="Arial"/>
              <a:sym typeface="Arial"/>
              <a:rtl val="0"/>
            </a:endParaRPr>
          </a:p>
        </p:txBody>
      </p:sp>
      <p:sp>
        <p:nvSpPr>
          <p:cNvPr id="11" name="Shape 11"/>
          <p:cNvSpPr/>
          <p:nvPr/>
        </p:nvSpPr>
        <p:spPr>
          <a:xfrm>
            <a:off x="-1128887" y="-881"/>
            <a:ext cx="2889954" cy="6901744"/>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12" name="Shape 12"/>
          <p:cNvSpPr/>
          <p:nvPr/>
        </p:nvSpPr>
        <p:spPr>
          <a:xfrm rot="10800000" flipH="1">
            <a:off x="-699911" y="58560"/>
            <a:ext cx="1871246" cy="6901744"/>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13" name="Shape 13"/>
          <p:cNvSpPr txBox="1">
            <a:spLocks noGrp="1"/>
          </p:cNvSpPr>
          <p:nvPr>
            <p:ph type="ctrTitle"/>
          </p:nvPr>
        </p:nvSpPr>
        <p:spPr>
          <a:xfrm>
            <a:off x="1442720" y="1656080"/>
            <a:ext cx="9401200" cy="1470000"/>
          </a:xfrm>
          <a:prstGeom prst="rect">
            <a:avLst/>
          </a:prstGeom>
        </p:spPr>
        <p:txBody>
          <a:bodyPr lIns="91425" tIns="91425" rIns="91425" bIns="91425" anchor="b" anchorCtr="0"/>
          <a:lstStyle>
            <a:lvl1pPr algn="r">
              <a:spcBef>
                <a:spcPts val="0"/>
              </a:spcBef>
              <a:buClr>
                <a:schemeClr val="lt1"/>
              </a:buClr>
              <a:buSzPct val="100000"/>
              <a:defRPr sz="4800">
                <a:solidFill>
                  <a:schemeClr val="lt1"/>
                </a:solidFill>
              </a:defRPr>
            </a:lvl1pPr>
            <a:lvl2pPr algn="r">
              <a:spcBef>
                <a:spcPts val="0"/>
              </a:spcBef>
              <a:buClr>
                <a:schemeClr val="lt1"/>
              </a:buClr>
              <a:buSzPct val="100000"/>
              <a:defRPr sz="4800">
                <a:solidFill>
                  <a:schemeClr val="lt1"/>
                </a:solidFill>
              </a:defRPr>
            </a:lvl2pPr>
            <a:lvl3pPr algn="r">
              <a:spcBef>
                <a:spcPts val="0"/>
              </a:spcBef>
              <a:buClr>
                <a:schemeClr val="lt1"/>
              </a:buClr>
              <a:buSzPct val="100000"/>
              <a:defRPr sz="4800">
                <a:solidFill>
                  <a:schemeClr val="lt1"/>
                </a:solidFill>
              </a:defRPr>
            </a:lvl3pPr>
            <a:lvl4pPr algn="r">
              <a:spcBef>
                <a:spcPts val="0"/>
              </a:spcBef>
              <a:buClr>
                <a:schemeClr val="lt1"/>
              </a:buClr>
              <a:buSzPct val="100000"/>
              <a:defRPr sz="4800">
                <a:solidFill>
                  <a:schemeClr val="lt1"/>
                </a:solidFill>
              </a:defRPr>
            </a:lvl4pPr>
            <a:lvl5pPr algn="r">
              <a:spcBef>
                <a:spcPts val="0"/>
              </a:spcBef>
              <a:buClr>
                <a:schemeClr val="lt1"/>
              </a:buClr>
              <a:buSzPct val="100000"/>
              <a:defRPr sz="4800">
                <a:solidFill>
                  <a:schemeClr val="lt1"/>
                </a:solidFill>
              </a:defRPr>
            </a:lvl5pPr>
            <a:lvl6pPr algn="r">
              <a:spcBef>
                <a:spcPts val="0"/>
              </a:spcBef>
              <a:buClr>
                <a:schemeClr val="lt1"/>
              </a:buClr>
              <a:buSzPct val="100000"/>
              <a:defRPr sz="4800">
                <a:solidFill>
                  <a:schemeClr val="lt1"/>
                </a:solidFill>
              </a:defRPr>
            </a:lvl6pPr>
            <a:lvl7pPr algn="r">
              <a:spcBef>
                <a:spcPts val="0"/>
              </a:spcBef>
              <a:buClr>
                <a:schemeClr val="lt1"/>
              </a:buClr>
              <a:buSzPct val="100000"/>
              <a:defRPr sz="4800">
                <a:solidFill>
                  <a:schemeClr val="lt1"/>
                </a:solidFill>
              </a:defRPr>
            </a:lvl7pPr>
            <a:lvl8pPr algn="r">
              <a:spcBef>
                <a:spcPts val="0"/>
              </a:spcBef>
              <a:buClr>
                <a:schemeClr val="lt1"/>
              </a:buClr>
              <a:buSzPct val="100000"/>
              <a:defRPr sz="4800">
                <a:solidFill>
                  <a:schemeClr val="lt1"/>
                </a:solidFill>
              </a:defRPr>
            </a:lvl8pPr>
            <a:lvl9pPr algn="r">
              <a:spcBef>
                <a:spcPts val="0"/>
              </a:spcBef>
              <a:buClr>
                <a:schemeClr val="lt1"/>
              </a:buClr>
              <a:buSzPct val="100000"/>
              <a:defRPr sz="4800">
                <a:solidFill>
                  <a:schemeClr val="lt1"/>
                </a:solidFill>
              </a:defRPr>
            </a:lvl9pPr>
          </a:lstStyle>
          <a:p>
            <a:endParaRPr dirty="0"/>
          </a:p>
        </p:txBody>
      </p:sp>
      <p:sp>
        <p:nvSpPr>
          <p:cNvPr id="14" name="Shape 14"/>
          <p:cNvSpPr txBox="1">
            <a:spLocks noGrp="1"/>
          </p:cNvSpPr>
          <p:nvPr>
            <p:ph type="subTitle" idx="1"/>
          </p:nvPr>
        </p:nvSpPr>
        <p:spPr>
          <a:xfrm>
            <a:off x="1442726" y="3230884"/>
            <a:ext cx="9381199" cy="925599"/>
          </a:xfrm>
          <a:prstGeom prst="rect">
            <a:avLst/>
          </a:prstGeom>
        </p:spPr>
        <p:txBody>
          <a:bodyPr lIns="91425" tIns="91425" rIns="91425" bIns="91425" anchor="t" anchorCtr="0"/>
          <a:lstStyle>
            <a:lvl1pPr algn="r">
              <a:spcBef>
                <a:spcPts val="0"/>
              </a:spcBef>
              <a:buClr>
                <a:schemeClr val="lt1"/>
              </a:buClr>
              <a:buSzPct val="100000"/>
              <a:buNone/>
              <a:defRPr sz="2400">
                <a:solidFill>
                  <a:schemeClr val="lt1"/>
                </a:solidFill>
              </a:defRPr>
            </a:lvl1pPr>
            <a:lvl2pPr algn="r">
              <a:spcBef>
                <a:spcPts val="0"/>
              </a:spcBef>
              <a:buClr>
                <a:schemeClr val="lt1"/>
              </a:buClr>
              <a:buSzPct val="100000"/>
              <a:buNone/>
              <a:defRPr sz="2400">
                <a:solidFill>
                  <a:schemeClr val="lt1"/>
                </a:solidFill>
              </a:defRPr>
            </a:lvl2pPr>
            <a:lvl3pPr algn="r">
              <a:spcBef>
                <a:spcPts val="0"/>
              </a:spcBef>
              <a:buClr>
                <a:schemeClr val="lt1"/>
              </a:buClr>
              <a:buNone/>
              <a:defRPr>
                <a:solidFill>
                  <a:schemeClr val="lt1"/>
                </a:solidFill>
              </a:defRPr>
            </a:lvl3pPr>
            <a:lvl4pPr algn="r">
              <a:spcBef>
                <a:spcPts val="0"/>
              </a:spcBef>
              <a:buClr>
                <a:schemeClr val="lt1"/>
              </a:buClr>
              <a:buSzPct val="100000"/>
              <a:buNone/>
              <a:defRPr sz="2400">
                <a:solidFill>
                  <a:schemeClr val="lt1"/>
                </a:solidFill>
              </a:defRPr>
            </a:lvl4pPr>
            <a:lvl5pPr algn="r">
              <a:spcBef>
                <a:spcPts val="0"/>
              </a:spcBef>
              <a:buClr>
                <a:schemeClr val="lt1"/>
              </a:buClr>
              <a:buSzPct val="100000"/>
              <a:buNone/>
              <a:defRPr sz="2400">
                <a:solidFill>
                  <a:schemeClr val="lt1"/>
                </a:solidFill>
              </a:defRPr>
            </a:lvl5pPr>
            <a:lvl6pPr algn="r">
              <a:spcBef>
                <a:spcPts val="0"/>
              </a:spcBef>
              <a:buClr>
                <a:schemeClr val="lt1"/>
              </a:buClr>
              <a:buSzPct val="100000"/>
              <a:buNone/>
              <a:defRPr sz="2400">
                <a:solidFill>
                  <a:schemeClr val="lt1"/>
                </a:solidFill>
              </a:defRPr>
            </a:lvl6pPr>
            <a:lvl7pPr algn="r">
              <a:spcBef>
                <a:spcPts val="0"/>
              </a:spcBef>
              <a:buClr>
                <a:schemeClr val="lt1"/>
              </a:buClr>
              <a:buSzPct val="100000"/>
              <a:buNone/>
              <a:defRPr sz="2400">
                <a:solidFill>
                  <a:schemeClr val="lt1"/>
                </a:solidFill>
              </a:defRPr>
            </a:lvl7pPr>
            <a:lvl8pPr algn="r">
              <a:spcBef>
                <a:spcPts val="0"/>
              </a:spcBef>
              <a:buClr>
                <a:schemeClr val="lt1"/>
              </a:buClr>
              <a:buSzPct val="100000"/>
              <a:buNone/>
              <a:defRPr sz="2400">
                <a:solidFill>
                  <a:schemeClr val="lt1"/>
                </a:solidFill>
              </a:defRPr>
            </a:lvl8pPr>
            <a:lvl9pPr algn="r">
              <a:spcBef>
                <a:spcPts val="0"/>
              </a:spcBef>
              <a:buClr>
                <a:schemeClr val="lt1"/>
              </a:buClr>
              <a:buSzPct val="100000"/>
              <a:buNone/>
              <a:defRPr sz="2400">
                <a:solidFill>
                  <a:schemeClr val="lt1"/>
                </a:solidFill>
              </a:defRPr>
            </a:lvl9pPr>
          </a:lstStyle>
          <a:p>
            <a:endParaRPr/>
          </a:p>
        </p:txBody>
      </p:sp>
    </p:spTree>
    <p:extLst>
      <p:ext uri="{BB962C8B-B14F-4D97-AF65-F5344CB8AC3E}">
        <p14:creationId xmlns:p14="http://schemas.microsoft.com/office/powerpoint/2010/main" val="3700102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p:nvPr/>
        </p:nvSpPr>
        <p:spPr>
          <a:xfrm rot="10800000" flipH="1">
            <a:off x="-464241" y="-21899"/>
            <a:ext cx="2298026"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23" name="Shape 23"/>
          <p:cNvSpPr/>
          <p:nvPr/>
        </p:nvSpPr>
        <p:spPr>
          <a:xfrm rot="10800000" flipH="1">
            <a:off x="-1491538" y="1032"/>
            <a:ext cx="413420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24" name="Shape 24"/>
          <p:cNvSpPr/>
          <p:nvPr/>
        </p:nvSpPr>
        <p:spPr>
          <a:xfrm rot="10800000">
            <a:off x="10785134" y="-12733"/>
            <a:ext cx="1467556"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25" name="Shape 25"/>
          <p:cNvSpPr txBox="1">
            <a:spLocks noGrp="1"/>
          </p:cNvSpPr>
          <p:nvPr>
            <p:ph type="title"/>
          </p:nvPr>
        </p:nvSpPr>
        <p:spPr>
          <a:xfrm>
            <a:off x="609600" y="274637"/>
            <a:ext cx="10972800" cy="13256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body" idx="1"/>
          </p:nvPr>
        </p:nvSpPr>
        <p:spPr>
          <a:xfrm>
            <a:off x="609604" y="1658989"/>
            <a:ext cx="5384799" cy="4840400"/>
          </a:xfrm>
          <a:prstGeom prst="rect">
            <a:avLst/>
          </a:prstGeom>
        </p:spPr>
        <p:txBody>
          <a:bodyPr lIns="91425" tIns="91425" rIns="91425" bIns="91425" anchor="t" anchorCtr="0"/>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a:endParaRPr/>
          </a:p>
        </p:txBody>
      </p:sp>
      <p:sp>
        <p:nvSpPr>
          <p:cNvPr id="27" name="Shape 27"/>
          <p:cNvSpPr txBox="1">
            <a:spLocks noGrp="1"/>
          </p:cNvSpPr>
          <p:nvPr>
            <p:ph type="body" idx="2"/>
          </p:nvPr>
        </p:nvSpPr>
        <p:spPr>
          <a:xfrm>
            <a:off x="6197605" y="1658989"/>
            <a:ext cx="5384799" cy="4840400"/>
          </a:xfrm>
          <a:prstGeom prst="rect">
            <a:avLst/>
          </a:prstGeom>
        </p:spPr>
        <p:txBody>
          <a:bodyPr lIns="91425" tIns="91425" rIns="91425" bIns="91425" anchor="t" anchorCtr="0"/>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a:endParaRPr/>
          </a:p>
        </p:txBody>
      </p:sp>
    </p:spTree>
    <p:extLst>
      <p:ext uri="{BB962C8B-B14F-4D97-AF65-F5344CB8AC3E}">
        <p14:creationId xmlns:p14="http://schemas.microsoft.com/office/powerpoint/2010/main" val="242783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aption">
    <p:spTree>
      <p:nvGrpSpPr>
        <p:cNvPr id="1" name="Shape 33"/>
        <p:cNvGrpSpPr/>
        <p:nvPr/>
      </p:nvGrpSpPr>
      <p:grpSpPr>
        <a:xfrm>
          <a:off x="0" y="0"/>
          <a:ext cx="0" cy="0"/>
          <a:chOff x="0" y="0"/>
          <a:chExt cx="0" cy="0"/>
        </a:xfrm>
      </p:grpSpPr>
      <p:grpSp>
        <p:nvGrpSpPr>
          <p:cNvPr id="34" name="Shape 34"/>
          <p:cNvGrpSpPr/>
          <p:nvPr/>
        </p:nvGrpSpPr>
        <p:grpSpPr>
          <a:xfrm>
            <a:off x="-8350" y="4933389"/>
            <a:ext cx="12200356" cy="3100651"/>
            <a:chOff x="-6264" y="4933386"/>
            <a:chExt cx="9150267" cy="3100650"/>
          </a:xfrm>
        </p:grpSpPr>
        <p:sp>
          <p:nvSpPr>
            <p:cNvPr id="35" name="Shape 35"/>
            <p:cNvSpPr/>
            <p:nvPr/>
          </p:nvSpPr>
          <p:spPr>
            <a:xfrm>
              <a:off x="-7" y="5537200"/>
              <a:ext cx="9144008" cy="1574769"/>
            </a:xfrm>
            <a:custGeom>
              <a:avLst/>
              <a:gdLst/>
              <a:ahLst/>
              <a:cxnLst/>
              <a:rect l="0" t="0" r="0" b="0"/>
              <a:pathLst>
                <a:path w="9144009" h="1257301" extrusionOk="0">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l="50000" t="50000" r="50000" b="50000"/>
              </a:path>
              <a:tileRect/>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36" name="Shape 36"/>
            <p:cNvSpPr/>
            <p:nvPr/>
          </p:nvSpPr>
          <p:spPr>
            <a:xfrm rot="5400000" flipH="1">
              <a:off x="3018543" y="1908578"/>
              <a:ext cx="3100650" cy="9150266"/>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37" name="Shape 37"/>
            <p:cNvSpPr/>
            <p:nvPr/>
          </p:nvSpPr>
          <p:spPr>
            <a:xfrm>
              <a:off x="-7" y="5740400"/>
              <a:ext cx="9144010" cy="1574769"/>
            </a:xfrm>
            <a:custGeom>
              <a:avLst/>
              <a:gdLst/>
              <a:ahLst/>
              <a:cxnLst/>
              <a:rect l="0" t="0" r="0" b="0"/>
              <a:pathLst>
                <a:path w="9144011" h="1257301" extrusionOk="0">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l="50000" t="50000" r="50000" b="50000"/>
              </a:path>
              <a:tileRect/>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grpSp>
      <p:sp>
        <p:nvSpPr>
          <p:cNvPr id="38" name="Shape 38"/>
          <p:cNvSpPr txBox="1">
            <a:spLocks noGrp="1"/>
          </p:cNvSpPr>
          <p:nvPr>
            <p:ph type="body" idx="1"/>
          </p:nvPr>
        </p:nvSpPr>
        <p:spPr>
          <a:xfrm>
            <a:off x="2389724" y="5367343"/>
            <a:ext cx="7315199" cy="804799"/>
          </a:xfrm>
          <a:prstGeom prst="rect">
            <a:avLst/>
          </a:prstGeom>
        </p:spPr>
        <p:txBody>
          <a:bodyPr lIns="91425" tIns="91425" rIns="91425" bIns="91425" anchor="ctr" anchorCtr="0"/>
          <a:lstStyle>
            <a:lvl1pPr algn="ctr">
              <a:spcBef>
                <a:spcPts val="0"/>
              </a:spcBef>
              <a:buSzPct val="100000"/>
              <a:buNone/>
              <a:defRPr sz="2400"/>
            </a:lvl1pPr>
          </a:lstStyle>
          <a:p>
            <a:endParaRPr/>
          </a:p>
        </p:txBody>
      </p:sp>
    </p:spTree>
    <p:extLst>
      <p:ext uri="{BB962C8B-B14F-4D97-AF65-F5344CB8AC3E}">
        <p14:creationId xmlns:p14="http://schemas.microsoft.com/office/powerpoint/2010/main" val="687478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515723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59AF-54E5-48B2-A15A-4169CF20F8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622B0-3427-4E84-95E7-F887245723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C42D7-3B9E-4A8C-99CD-4DBF3C3A3AD7}"/>
              </a:ext>
            </a:extLst>
          </p:cNvPr>
          <p:cNvSpPr>
            <a:spLocks noGrp="1"/>
          </p:cNvSpPr>
          <p:nvPr>
            <p:ph type="dt" sz="half" idx="10"/>
          </p:nvPr>
        </p:nvSpPr>
        <p:spPr/>
        <p:txBody>
          <a:bodyPr/>
          <a:lstStyle/>
          <a:p>
            <a:fld id="{2068199B-DD5C-43A1-87CB-8856795FC5CE}" type="datetimeFigureOut">
              <a:rPr lang="en-US" smtClean="0"/>
              <a:t>2/14/2022</a:t>
            </a:fld>
            <a:endParaRPr lang="en-US"/>
          </a:p>
        </p:txBody>
      </p:sp>
      <p:sp>
        <p:nvSpPr>
          <p:cNvPr id="5" name="Footer Placeholder 4">
            <a:extLst>
              <a:ext uri="{FF2B5EF4-FFF2-40B4-BE49-F238E27FC236}">
                <a16:creationId xmlns:a16="http://schemas.microsoft.com/office/drawing/2014/main" id="{0B72EED0-03D1-4B87-B491-79E170A03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7AC17-BFCD-457B-8313-C5693BB9F10B}"/>
              </a:ext>
            </a:extLst>
          </p:cNvPr>
          <p:cNvSpPr>
            <a:spLocks noGrp="1"/>
          </p:cNvSpPr>
          <p:nvPr>
            <p:ph type="sldNum" sz="quarter" idx="12"/>
          </p:nvPr>
        </p:nvSpPr>
        <p:spPr/>
        <p:txBody>
          <a:bodyPr/>
          <a:lstStyle/>
          <a:p>
            <a:fld id="{CEA89F43-688F-4706-AD3D-F223070F9266}" type="slidenum">
              <a:rPr lang="en-US" smtClean="0"/>
              <a:t>‹#›</a:t>
            </a:fld>
            <a:endParaRPr lang="en-US"/>
          </a:p>
        </p:txBody>
      </p:sp>
    </p:spTree>
    <p:extLst>
      <p:ext uri="{BB962C8B-B14F-4D97-AF65-F5344CB8AC3E}">
        <p14:creationId xmlns:p14="http://schemas.microsoft.com/office/powerpoint/2010/main" val="158626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533208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4"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12" tIns="45706" rIns="91412" bIns="45706" anchor="ctr"/>
          <a:lstStyle/>
          <a:p>
            <a:pPr algn="ctr" fontAlgn="base">
              <a:spcBef>
                <a:spcPct val="0"/>
              </a:spcBef>
              <a:spcAft>
                <a:spcPct val="0"/>
              </a:spcAft>
            </a:pPr>
            <a:endParaRPr lang="en-US" sz="1800">
              <a:solidFill>
                <a:prstClr val="white"/>
              </a:solidFill>
            </a:endParaRPr>
          </a:p>
        </p:txBody>
      </p:sp>
      <p:sp>
        <p:nvSpPr>
          <p:cNvPr id="9" name="Title 8"/>
          <p:cNvSpPr>
            <a:spLocks noGrp="1"/>
          </p:cNvSpPr>
          <p:nvPr>
            <p:ph type="ctrTitle"/>
          </p:nvPr>
        </p:nvSpPr>
        <p:spPr>
          <a:xfrm>
            <a:off x="914400" y="1752619"/>
            <a:ext cx="10363200" cy="1829761"/>
          </a:xfrm>
        </p:spPr>
        <p:txBody>
          <a:bodyPr vert="horz" anchor="b">
            <a:normAutofit/>
            <a:scene3d>
              <a:camera prst="orthographicFront"/>
              <a:lightRig rig="soft" dir="t"/>
            </a:scene3d>
            <a:sp3d prstMaterial="softEdge">
              <a:bevelT w="25400" h="25400"/>
            </a:sp3d>
          </a:bodyPr>
          <a:lstStyle>
            <a:lvl1pPr algn="r">
              <a:defRPr sz="47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06" rIns="45706"/>
          <a:lstStyle>
            <a:lvl1pPr marL="0" marR="63989" indent="0" algn="r">
              <a:buNone/>
              <a:defRPr>
                <a:solidFill>
                  <a:schemeClr val="tx2"/>
                </a:solidFill>
              </a:defRPr>
            </a:lvl1pPr>
            <a:lvl2pPr marL="457060" indent="0" algn="ctr">
              <a:buNone/>
            </a:lvl2pPr>
            <a:lvl3pPr marL="914119" indent="0" algn="ctr">
              <a:buNone/>
            </a:lvl3pPr>
            <a:lvl4pPr marL="1371180" indent="0" algn="ctr">
              <a:buNone/>
            </a:lvl4pPr>
            <a:lvl5pPr marL="1828239" indent="0" algn="ctr">
              <a:buNone/>
            </a:lvl5pPr>
            <a:lvl6pPr marL="2285298" indent="0" algn="ctr">
              <a:buNone/>
            </a:lvl6pPr>
            <a:lvl7pPr marL="2742358" indent="0" algn="ctr">
              <a:buNone/>
            </a:lvl7pPr>
            <a:lvl8pPr marL="3199418" indent="0" algn="ctr">
              <a:buNone/>
            </a:lvl8pPr>
            <a:lvl9pPr marL="3656477" indent="0" algn="ctr">
              <a:buNone/>
            </a:lvl9pPr>
            <a:extLst/>
          </a:lstStyle>
          <a:p>
            <a:r>
              <a:rPr kumimoji="0" lang="en-US"/>
              <a:t>Click to edit Master subtitle style</a:t>
            </a:r>
          </a:p>
        </p:txBody>
      </p:sp>
      <p:grpSp>
        <p:nvGrpSpPr>
          <p:cNvPr id="2" name="Group 1"/>
          <p:cNvGrpSpPr/>
          <p:nvPr/>
        </p:nvGrpSpPr>
        <p:grpSpPr>
          <a:xfrm>
            <a:off x="-5017"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1FF8D47F-D824-4373-84B2-7F83BD0D51CE}"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D62CCAA-F4B6-4A49-9159-3FC8158D79D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0257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4D435EF-E138-4235-8A52-D6DD90DCEDE2}"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67F659-125C-4DAB-9AA5-174EAA722926}"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819162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7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12" rIns="91412" anchor="t"/>
          <a:lstStyle>
            <a:lvl1pPr marL="0" indent="0" algn="l">
              <a:buNone/>
              <a:defRPr sz="2200">
                <a:solidFill>
                  <a:schemeClr val="tx1"/>
                </a:solidFill>
              </a:defRPr>
            </a:lvl1pPr>
            <a:lvl2pPr>
              <a:buNone/>
              <a:defRPr sz="17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853BC493-0EF9-4698-86EA-A55FF2B6F6E2}"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4E7A24F-3DD1-486C-A1AF-C573FCB5AF9B}"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368842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5"/>
            <a:ext cx="5384800" cy="4525963"/>
          </a:xfrm>
        </p:spPr>
        <p:txBody>
          <a:bodyPr/>
          <a:lstStyle>
            <a:lvl1pPr>
              <a:defRPr sz="2700"/>
            </a:lvl1pPr>
            <a:lvl2pPr>
              <a:defRPr sz="2400"/>
            </a:lvl2pPr>
            <a:lvl3pPr>
              <a:defRPr sz="2000"/>
            </a:lvl3pPr>
            <a:lvl4pPr>
              <a:defRPr sz="1700"/>
            </a:lvl4pPr>
            <a:lvl5pPr>
              <a:defRPr sz="17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5"/>
            <a:ext cx="5384800" cy="4525963"/>
          </a:xfrm>
        </p:spPr>
        <p:txBody>
          <a:bodyPr/>
          <a:lstStyle>
            <a:lvl1pPr>
              <a:defRPr sz="2700"/>
            </a:lvl1pPr>
            <a:lvl2pPr>
              <a:defRPr sz="2400"/>
            </a:lvl2pPr>
            <a:lvl3pPr>
              <a:defRPr sz="2000"/>
            </a:lvl3pPr>
            <a:lvl4pPr>
              <a:defRPr sz="1700"/>
            </a:lvl4pPr>
            <a:lvl5pPr>
              <a:defRPr sz="17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2A28D04D-4018-4830-ABE0-0131A5E54C83}"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50D8036-711C-43A8-8228-D8E728371E8C}"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78295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8" cy="762000"/>
          </a:xfrm>
          <a:solidFill>
            <a:schemeClr val="accent1"/>
          </a:solidFill>
          <a:ln w="9652">
            <a:solidFill>
              <a:schemeClr val="accent1"/>
            </a:solidFill>
            <a:miter lim="800000"/>
          </a:ln>
        </p:spPr>
        <p:txBody>
          <a:bodyPr lIns="182823" anchor="ctr"/>
          <a:lstStyle>
            <a:lvl1pPr marL="0" indent="0">
              <a:buNone/>
              <a:defRPr sz="2400" b="0">
                <a:solidFill>
                  <a:schemeClr val="bg1"/>
                </a:solidFill>
              </a:defRPr>
            </a:lvl1pPr>
            <a:lvl2pPr>
              <a:buNone/>
              <a:defRPr sz="2000" b="1"/>
            </a:lvl2pPr>
            <a:lvl3pPr>
              <a:buNone/>
              <a:defRPr sz="17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8" y="5410200"/>
            <a:ext cx="5389033" cy="762000"/>
          </a:xfrm>
          <a:solidFill>
            <a:schemeClr val="accent1"/>
          </a:solidFill>
          <a:ln w="9652">
            <a:solidFill>
              <a:schemeClr val="accent1"/>
            </a:solidFill>
            <a:miter lim="800000"/>
          </a:ln>
        </p:spPr>
        <p:txBody>
          <a:bodyPr lIns="182823" anchor="ctr"/>
          <a:lstStyle>
            <a:lvl1pPr marL="0" indent="0">
              <a:buNone/>
              <a:defRPr sz="2400" b="0">
                <a:solidFill>
                  <a:schemeClr val="bg1"/>
                </a:solidFill>
              </a:defRPr>
            </a:lvl1pPr>
            <a:lvl2pPr>
              <a:buNone/>
              <a:defRPr sz="2000" b="1"/>
            </a:lvl2pPr>
            <a:lvl3pPr>
              <a:buNone/>
              <a:defRPr sz="17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7"/>
            <a:ext cx="5386918" cy="3941763"/>
          </a:xfrm>
          <a:ln>
            <a:noFill/>
            <a:prstDash val="sysDash"/>
            <a:miter lim="800000"/>
          </a:ln>
        </p:spPr>
        <p:txBody>
          <a:bodyPr/>
          <a:lstStyle>
            <a:lvl1pPr>
              <a:defRPr sz="2400"/>
            </a:lvl1pPr>
            <a:lvl2pPr>
              <a:defRPr sz="2000"/>
            </a:lvl2pPr>
            <a:lvl3pPr>
              <a:defRPr sz="17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8" y="1444297"/>
            <a:ext cx="5389033" cy="3941763"/>
          </a:xfrm>
          <a:ln>
            <a:noFill/>
            <a:prstDash val="sysDash"/>
            <a:miter lim="800000"/>
          </a:ln>
        </p:spPr>
        <p:txBody>
          <a:bodyPr/>
          <a:lstStyle>
            <a:lvl1pPr>
              <a:spcBef>
                <a:spcPts val="0"/>
              </a:spcBef>
              <a:defRPr sz="2400"/>
            </a:lvl1pPr>
            <a:lvl2pPr>
              <a:defRPr sz="2000"/>
            </a:lvl2pPr>
            <a:lvl3pPr>
              <a:defRPr sz="17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9E2C010C-41C7-4C3B-A79A-F28C052C28B6}"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B95343FF-5DD9-4FB8-A98C-74A2ABF0AFC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999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84F1EBC-C34F-4B9E-A0A5-FFD8B35B4841}"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AB6B2E4-DBE0-47E5-A120-A42599ABA153}"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97722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A2C07A-A9EF-436A-9025-A625F2E6934E}" type="datetimeFigureOut">
              <a:rPr lang="en-US" smtClean="0">
                <a:solidFill>
                  <a:prstClr val="black">
                    <a:tint val="75000"/>
                  </a:prstClr>
                </a:solidFill>
              </a:rPr>
              <a:pPr>
                <a:defRPr/>
              </a:pPr>
              <a:t>2/14/2022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D9693A22-E0A3-4002-94C3-AFDD448B676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9733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Shape 5"/>
          <p:cNvSpPr txBox="1">
            <a:spLocks noGrp="1"/>
          </p:cNvSpPr>
          <p:nvPr>
            <p:ph type="title"/>
          </p:nvPr>
        </p:nvSpPr>
        <p:spPr bwMode="auto">
          <a:xfrm>
            <a:off x="609600" y="274638"/>
            <a:ext cx="10972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91396" rIns="91396" bIns="91396" numCol="1" anchor="b" anchorCtr="0" compatLnSpc="1">
            <a:prstTxWarp prst="textNoShape">
              <a:avLst/>
            </a:prstTxWarp>
          </a:bodyPr>
          <a:lstStyle/>
          <a:p>
            <a:pPr lvl="0"/>
            <a:endParaRPr lang="en-US" altLang="en-US">
              <a:sym typeface="Arial" charset="0"/>
            </a:endParaRPr>
          </a:p>
        </p:txBody>
      </p:sp>
      <p:sp>
        <p:nvSpPr>
          <p:cNvPr id="1027" name="Shape 6"/>
          <p:cNvSpPr txBox="1">
            <a:spLocks noGrp="1"/>
          </p:cNvSpPr>
          <p:nvPr>
            <p:ph type="body" idx="1"/>
          </p:nvPr>
        </p:nvSpPr>
        <p:spPr bwMode="auto">
          <a:xfrm>
            <a:off x="609600" y="1727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91396" rIns="91396" bIns="91396" numCol="1" anchor="t" anchorCtr="0" compatLnSpc="1">
            <a:prstTxWarp prst="textNoShape">
              <a:avLst/>
            </a:prstTxWarp>
          </a:bodyPr>
          <a:lstStyle/>
          <a:p>
            <a:pPr lvl="0"/>
            <a:endParaRPr lang="en-US" altLang="en-US">
              <a:sym typeface="Arial" charset="0"/>
            </a:endParaRPr>
          </a:p>
        </p:txBody>
      </p:sp>
    </p:spTree>
    <p:extLst>
      <p:ext uri="{BB962C8B-B14F-4D97-AF65-F5344CB8AC3E}">
        <p14:creationId xmlns:p14="http://schemas.microsoft.com/office/powerpoint/2010/main" val="3909555218"/>
      </p:ext>
    </p:extLst>
  </p:cSld>
  <p:clrMap bg1="lt1" tx1="dk1" bg2="dk2" tx2="lt2" accent1="accent1" accent2="accent2" accent3="accent3" accent4="accent4" accent5="accent5" accent6="accent6" hlink="hlink" folHlink="folHlink"/>
  <p:sldLayoutIdLst>
    <p:sldLayoutId id="2147483661" r:id="rId1"/>
    <p:sldLayoutId id="2147483662" r:id="rId2"/>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06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119"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18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239"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2" name="Freeform 11"/>
          <p:cNvSpPr>
            <a:spLocks/>
          </p:cNvSpPr>
          <p:nvPr/>
        </p:nvSpPr>
        <p:spPr bwMode="auto">
          <a:xfrm>
            <a:off x="647640" y="5939058"/>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4" name="Right Triangle 13"/>
          <p:cNvSpPr>
            <a:spLocks/>
          </p:cNvSpPr>
          <p:nvPr/>
        </p:nvSpPr>
        <p:spPr bwMode="auto">
          <a:xfrm>
            <a:off x="-8053" y="5791255"/>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12" tIns="45706" rIns="91412" bIns="45706" anchor="ctr" compatLnSpc="1"/>
          <a:lstStyle/>
          <a:p>
            <a:pPr algn="ctr" fontAlgn="base">
              <a:spcBef>
                <a:spcPct val="0"/>
              </a:spcBef>
              <a:spcAft>
                <a:spcPct val="0"/>
              </a:spcAft>
            </a:pPr>
            <a:endParaRPr lang="en-US" sz="1800">
              <a:solidFill>
                <a:prstClr val="white"/>
              </a:solidFill>
            </a:endParaRPr>
          </a:p>
        </p:txBody>
      </p:sp>
      <p:cxnSp>
        <p:nvCxnSpPr>
          <p:cNvPr id="15" name="Straight Connector 14"/>
          <p:cNvCxnSpPr/>
          <p:nvPr/>
        </p:nvCxnSpPr>
        <p:spPr>
          <a:xfrm>
            <a:off x="-12313" y="578779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7"/>
            <a:ext cx="10972800" cy="1143000"/>
          </a:xfrm>
          <a:prstGeom prst="rect">
            <a:avLst/>
          </a:prstGeom>
        </p:spPr>
        <p:txBody>
          <a:bodyPr vert="horz" lIns="91412" tIns="45706" rIns="91412" bIns="45706"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5"/>
            <a:ext cx="10972800" cy="4525963"/>
          </a:xfrm>
          <a:prstGeom prst="rect">
            <a:avLst/>
          </a:prstGeom>
        </p:spPr>
        <p:txBody>
          <a:bodyPr vert="horz" lIns="91412" tIns="45706" rIns="91412" bIns="45706">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lIns="91412" tIns="45706" rIns="91412" bIns="45706" anchor="b"/>
          <a:lstStyle>
            <a:lvl1pPr algn="l" eaLnBrk="1" latinLnBrk="0" hangingPunct="1">
              <a:defRPr kumimoji="0" sz="1000">
                <a:solidFill>
                  <a:schemeClr val="tx1"/>
                </a:solidFill>
              </a:defRPr>
            </a:lvl1pPr>
            <a:extLst/>
          </a:lstStyle>
          <a:p>
            <a:fld id="{B2D27E51-8507-4D40-A592-AED3E6B46722}" type="datetime1">
              <a:rPr lang="en-US" smtClean="0">
                <a:solidFill>
                  <a:prstClr val="black">
                    <a:tint val="75000"/>
                  </a:prstClr>
                </a:solidFill>
                <a:latin typeface="Calibri"/>
                <a:cs typeface="Arial" charset="0"/>
              </a:rPr>
              <a:pPr/>
              <a:t>2/14/2022</a:t>
            </a:fld>
            <a:endParaRPr lang="en-US">
              <a:solidFill>
                <a:prstClr val="black">
                  <a:tint val="75000"/>
                </a:prstClr>
              </a:solidFill>
              <a:latin typeface="Calibri"/>
              <a:cs typeface="Arial" charset="0"/>
            </a:endParaRPr>
          </a:p>
        </p:txBody>
      </p:sp>
      <p:sp>
        <p:nvSpPr>
          <p:cNvPr id="22" name="Footer Placeholder 21"/>
          <p:cNvSpPr>
            <a:spLocks noGrp="1"/>
          </p:cNvSpPr>
          <p:nvPr>
            <p:ph type="ftr" sz="quarter" idx="3"/>
          </p:nvPr>
        </p:nvSpPr>
        <p:spPr>
          <a:xfrm>
            <a:off x="5840143" y="6407989"/>
            <a:ext cx="3134241" cy="365125"/>
          </a:xfrm>
          <a:prstGeom prst="rect">
            <a:avLst/>
          </a:prstGeom>
        </p:spPr>
        <p:txBody>
          <a:bodyPr vert="horz" lIns="91412" tIns="45706" rIns="91412" bIns="45706" anchor="b"/>
          <a:lstStyle>
            <a:lvl1pPr algn="r" eaLnBrk="1" latinLnBrk="0" hangingPunct="1">
              <a:defRPr kumimoji="0" sz="1000">
                <a:solidFill>
                  <a:schemeClr val="tx1"/>
                </a:solidFill>
              </a:defRPr>
            </a:lvl1pPr>
            <a:extLst/>
          </a:lstStyle>
          <a:p>
            <a:endParaRPr lang="en-US">
              <a:solidFill>
                <a:prstClr val="black">
                  <a:tint val="75000"/>
                </a:prstClr>
              </a:solidFill>
              <a:latin typeface="Calibri"/>
              <a:cs typeface="Arial" charset="0"/>
            </a:endParaRPr>
          </a:p>
        </p:txBody>
      </p:sp>
      <p:sp>
        <p:nvSpPr>
          <p:cNvPr id="18" name="Slide Number Placeholder 17"/>
          <p:cNvSpPr>
            <a:spLocks noGrp="1"/>
          </p:cNvSpPr>
          <p:nvPr>
            <p:ph type="sldNum" sz="quarter" idx="4"/>
          </p:nvPr>
        </p:nvSpPr>
        <p:spPr>
          <a:xfrm>
            <a:off x="11529696" y="6407989"/>
            <a:ext cx="487680" cy="365125"/>
          </a:xfrm>
          <a:prstGeom prst="rect">
            <a:avLst/>
          </a:prstGeom>
        </p:spPr>
        <p:txBody>
          <a:bodyPr vert="horz" lIns="91412" tIns="45706" rIns="91412" bIns="45706" anchor="b"/>
          <a:lstStyle>
            <a:lvl1pPr algn="r" eaLnBrk="1" latinLnBrk="0" hangingPunct="1">
              <a:defRPr kumimoji="0" sz="1000" b="0">
                <a:solidFill>
                  <a:schemeClr val="tx1"/>
                </a:solidFill>
              </a:defRPr>
            </a:lvl1pPr>
            <a:extLst/>
          </a:lstStyle>
          <a:p>
            <a:fld id="{D0BB7BC2-D646-4D1B-A030-2E611B797336}" type="slidenum">
              <a:rPr lang="en-US" smtClean="0">
                <a:solidFill>
                  <a:prstClr val="black">
                    <a:tint val="75000"/>
                  </a:prstClr>
                </a:solidFill>
                <a:latin typeface="Calibri"/>
                <a:cs typeface="Arial" charset="0"/>
              </a:rPr>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65162087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648" indent="-255954" algn="l" rtl="0" eaLnBrk="1" latinLnBrk="0" hangingPunct="1">
        <a:spcBef>
          <a:spcPts val="399"/>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601" indent="-228529" algn="l" rtl="0" eaLnBrk="1" latinLnBrk="0" hangingPunct="1">
        <a:spcBef>
          <a:spcPts val="324"/>
        </a:spcBef>
        <a:buClr>
          <a:schemeClr val="accent1"/>
        </a:buClr>
        <a:buFont typeface="Verdana"/>
        <a:buChar char="◦"/>
        <a:defRPr kumimoji="0" sz="2200" kern="1200">
          <a:solidFill>
            <a:schemeClr val="tx1"/>
          </a:solidFill>
          <a:latin typeface="+mn-lt"/>
          <a:ea typeface="+mn-ea"/>
          <a:cs typeface="+mn-cs"/>
        </a:defRPr>
      </a:lvl2pPr>
      <a:lvl3pPr marL="859272" indent="-228529" algn="l" rtl="0" eaLnBrk="1" latinLnBrk="0" hangingPunct="1">
        <a:spcBef>
          <a:spcPts val="349"/>
        </a:spcBef>
        <a:buClr>
          <a:schemeClr val="accent2"/>
        </a:buClr>
        <a:buSzPct val="100000"/>
        <a:buFont typeface="Wingdings 2"/>
        <a:buChar char=""/>
        <a:defRPr kumimoji="0" sz="2100" kern="1200">
          <a:solidFill>
            <a:schemeClr val="tx1"/>
          </a:solidFill>
          <a:latin typeface="+mn-lt"/>
          <a:ea typeface="+mn-ea"/>
          <a:cs typeface="+mn-cs"/>
        </a:defRPr>
      </a:lvl3pPr>
      <a:lvl4pPr marL="1142649" indent="-228529" algn="l" rtl="0" eaLnBrk="1" latinLnBrk="0" hangingPunct="1">
        <a:spcBef>
          <a:spcPts val="349"/>
        </a:spcBef>
        <a:buClr>
          <a:schemeClr val="accent2"/>
        </a:buClr>
        <a:buFont typeface="Wingdings 2"/>
        <a:buChar char=""/>
        <a:defRPr kumimoji="0" sz="1900" kern="1200">
          <a:solidFill>
            <a:schemeClr val="tx1"/>
          </a:solidFill>
          <a:latin typeface="+mn-lt"/>
          <a:ea typeface="+mn-ea"/>
          <a:cs typeface="+mn-cs"/>
        </a:defRPr>
      </a:lvl4pPr>
      <a:lvl5pPr marL="1371180" indent="-228529" algn="l" rtl="0" eaLnBrk="1" latinLnBrk="0" hangingPunct="1">
        <a:spcBef>
          <a:spcPts val="349"/>
        </a:spcBef>
        <a:buClr>
          <a:schemeClr val="accent2"/>
        </a:buClr>
        <a:buFont typeface="Wingdings 2"/>
        <a:buChar char=""/>
        <a:defRPr kumimoji="0" sz="1700" kern="1200">
          <a:solidFill>
            <a:schemeClr val="tx1"/>
          </a:solidFill>
          <a:latin typeface="+mn-lt"/>
          <a:ea typeface="+mn-ea"/>
          <a:cs typeface="+mn-cs"/>
        </a:defRPr>
      </a:lvl5pPr>
      <a:lvl6pPr marL="1599708" indent="-228529" algn="l" rtl="0" eaLnBrk="1" latinLnBrk="0" hangingPunct="1">
        <a:spcBef>
          <a:spcPts val="349"/>
        </a:spcBef>
        <a:buClr>
          <a:schemeClr val="accent3"/>
        </a:buClr>
        <a:buFont typeface="Wingdings 2"/>
        <a:buChar char=""/>
        <a:defRPr kumimoji="0" sz="1700" kern="1200">
          <a:solidFill>
            <a:schemeClr val="tx1"/>
          </a:solidFill>
          <a:latin typeface="+mn-lt"/>
          <a:ea typeface="+mn-ea"/>
          <a:cs typeface="+mn-cs"/>
        </a:defRPr>
      </a:lvl6pPr>
      <a:lvl7pPr marL="1828239" indent="-228529" algn="l" rtl="0" eaLnBrk="1" latinLnBrk="0" hangingPunct="1">
        <a:spcBef>
          <a:spcPts val="349"/>
        </a:spcBef>
        <a:buClr>
          <a:schemeClr val="accent3"/>
        </a:buClr>
        <a:buFont typeface="Wingdings 2"/>
        <a:buChar char=""/>
        <a:defRPr kumimoji="0" sz="1600" kern="1200">
          <a:solidFill>
            <a:schemeClr val="tx1"/>
          </a:solidFill>
          <a:latin typeface="+mn-lt"/>
          <a:ea typeface="+mn-ea"/>
          <a:cs typeface="+mn-cs"/>
        </a:defRPr>
      </a:lvl7pPr>
      <a:lvl8pPr marL="2056769" indent="-228529" algn="l" rtl="0" eaLnBrk="1" latinLnBrk="0" hangingPunct="1">
        <a:spcBef>
          <a:spcPts val="349"/>
        </a:spcBef>
        <a:buClr>
          <a:schemeClr val="accent3"/>
        </a:buClr>
        <a:buFont typeface="Wingdings 2"/>
        <a:buChar char=""/>
        <a:defRPr kumimoji="0" sz="1600" kern="1200">
          <a:solidFill>
            <a:schemeClr val="tx1"/>
          </a:solidFill>
          <a:latin typeface="+mn-lt"/>
          <a:ea typeface="+mn-ea"/>
          <a:cs typeface="+mn-cs"/>
        </a:defRPr>
      </a:lvl8pPr>
      <a:lvl9pPr marL="2285298" indent="-228529" algn="l" rtl="0" eaLnBrk="1" latinLnBrk="0" hangingPunct="1">
        <a:spcBef>
          <a:spcPts val="349"/>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060" algn="l" rtl="0" eaLnBrk="1" latinLnBrk="0" hangingPunct="1">
        <a:defRPr kumimoji="0" kern="1200">
          <a:solidFill>
            <a:schemeClr val="tx1"/>
          </a:solidFill>
          <a:latin typeface="+mn-lt"/>
          <a:ea typeface="+mn-ea"/>
          <a:cs typeface="+mn-cs"/>
        </a:defRPr>
      </a:lvl2pPr>
      <a:lvl3pPr marL="914119" algn="l" rtl="0" eaLnBrk="1" latinLnBrk="0" hangingPunct="1">
        <a:defRPr kumimoji="0" kern="1200">
          <a:solidFill>
            <a:schemeClr val="tx1"/>
          </a:solidFill>
          <a:latin typeface="+mn-lt"/>
          <a:ea typeface="+mn-ea"/>
          <a:cs typeface="+mn-cs"/>
        </a:defRPr>
      </a:lvl3pPr>
      <a:lvl4pPr marL="1371180" algn="l" rtl="0" eaLnBrk="1" latinLnBrk="0" hangingPunct="1">
        <a:defRPr kumimoji="0" kern="1200">
          <a:solidFill>
            <a:schemeClr val="tx1"/>
          </a:solidFill>
          <a:latin typeface="+mn-lt"/>
          <a:ea typeface="+mn-ea"/>
          <a:cs typeface="+mn-cs"/>
        </a:defRPr>
      </a:lvl4pPr>
      <a:lvl5pPr marL="1828239" algn="l" rtl="0" eaLnBrk="1" latinLnBrk="0" hangingPunct="1">
        <a:defRPr kumimoji="0" kern="1200">
          <a:solidFill>
            <a:schemeClr val="tx1"/>
          </a:solidFill>
          <a:latin typeface="+mn-lt"/>
          <a:ea typeface="+mn-ea"/>
          <a:cs typeface="+mn-cs"/>
        </a:defRPr>
      </a:lvl5pPr>
      <a:lvl6pPr marL="2285298" algn="l" rtl="0" eaLnBrk="1" latinLnBrk="0" hangingPunct="1">
        <a:defRPr kumimoji="0" kern="1200">
          <a:solidFill>
            <a:schemeClr val="tx1"/>
          </a:solidFill>
          <a:latin typeface="+mn-lt"/>
          <a:ea typeface="+mn-ea"/>
          <a:cs typeface="+mn-cs"/>
        </a:defRPr>
      </a:lvl6pPr>
      <a:lvl7pPr marL="2742358" algn="l" rtl="0" eaLnBrk="1" latinLnBrk="0" hangingPunct="1">
        <a:defRPr kumimoji="0" kern="1200">
          <a:solidFill>
            <a:schemeClr val="tx1"/>
          </a:solidFill>
          <a:latin typeface="+mn-lt"/>
          <a:ea typeface="+mn-ea"/>
          <a:cs typeface="+mn-cs"/>
        </a:defRPr>
      </a:lvl7pPr>
      <a:lvl8pPr marL="3199418" algn="l" rtl="0" eaLnBrk="1" latinLnBrk="0" hangingPunct="1">
        <a:defRPr kumimoji="0" kern="1200">
          <a:solidFill>
            <a:schemeClr val="tx1"/>
          </a:solidFill>
          <a:latin typeface="+mn-lt"/>
          <a:ea typeface="+mn-ea"/>
          <a:cs typeface="+mn-cs"/>
        </a:defRPr>
      </a:lvl8pPr>
      <a:lvl9pPr marL="3656477"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2"/>
            </a:gs>
            <a:gs pos="100000">
              <a:schemeClr val="accent1"/>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09600" y="274637"/>
            <a:ext cx="10972800" cy="1325600"/>
          </a:xfrm>
          <a:prstGeom prst="rect">
            <a:avLst/>
          </a:prstGeom>
          <a:noFill/>
          <a:ln>
            <a:noFill/>
          </a:ln>
        </p:spPr>
        <p:txBody>
          <a:bodyPr lIns="91425" tIns="91425" rIns="91425" bIns="91425" anchor="b" anchorCtr="0"/>
          <a:lstStyle>
            <a:lvl1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6" name="Shape 6"/>
          <p:cNvSpPr txBox="1">
            <a:spLocks noGrp="1"/>
          </p:cNvSpPr>
          <p:nvPr>
            <p:ph type="body" idx="1"/>
          </p:nvPr>
        </p:nvSpPr>
        <p:spPr>
          <a:xfrm>
            <a:off x="609600" y="1727200"/>
            <a:ext cx="10972800" cy="4526000"/>
          </a:xfrm>
          <a:prstGeom prst="rect">
            <a:avLst/>
          </a:prstGeom>
          <a:noFill/>
          <a:ln>
            <a:noFill/>
          </a:ln>
        </p:spPr>
        <p:txBody>
          <a:bodyPr lIns="91425" tIns="91425" rIns="91425" bIns="91425" anchor="t" anchorCtr="0"/>
          <a:lstStyle>
            <a:lvl1pPr>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985905248"/>
      </p:ext>
    </p:extLst>
  </p:cSld>
  <p:clrMap bg1="lt1" tx1="dk1" bg2="dk2"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mailto:robert.mccleary@Delaware.gov"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hape 4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480" y="-29966"/>
            <a:ext cx="83210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hape 43"/>
          <p:cNvSpPr txBox="1">
            <a:spLocks noGrp="1"/>
          </p:cNvSpPr>
          <p:nvPr>
            <p:ph type="subTitle" idx="1"/>
          </p:nvPr>
        </p:nvSpPr>
        <p:spPr>
          <a:xfrm>
            <a:off x="609600" y="5826170"/>
            <a:ext cx="10972800" cy="1031875"/>
          </a:xfrm>
        </p:spPr>
        <p:txBody>
          <a:bodyPr/>
          <a:lstStyle/>
          <a:p>
            <a:pPr eaLnBrk="1" hangingPunct="1">
              <a:spcBef>
                <a:spcPct val="0"/>
              </a:spcBef>
              <a:buClr>
                <a:srgbClr val="FFFFFF"/>
              </a:buClr>
              <a:buSzTx/>
              <a:buFont typeface="Trebuchet MS" pitchFamily="34" charset="0"/>
              <a:buNone/>
            </a:pPr>
            <a:r>
              <a:rPr lang="en-US" altLang="en-US" sz="1800" dirty="0">
                <a:solidFill>
                  <a:srgbClr val="FFFFFF"/>
                </a:solidFill>
                <a:latin typeface="Trebuchet MS" pitchFamily="34" charset="0"/>
                <a:cs typeface="Arial" charset="0"/>
                <a:sym typeface="Trebuchet MS" pitchFamily="34" charset="0"/>
              </a:rPr>
              <a:t>Utility Summit 02/22/2022</a:t>
            </a:r>
          </a:p>
        </p:txBody>
      </p:sp>
      <p:sp>
        <p:nvSpPr>
          <p:cNvPr id="5" name="Shape 42"/>
          <p:cNvSpPr txBox="1">
            <a:spLocks/>
          </p:cNvSpPr>
          <p:nvPr/>
        </p:nvSpPr>
        <p:spPr>
          <a:xfrm>
            <a:off x="609600" y="3124200"/>
            <a:ext cx="10972800" cy="914400"/>
          </a:xfrm>
          <a:prstGeom prst="rect">
            <a:avLst/>
          </a:prstGeom>
          <a:noFill/>
          <a:ln>
            <a:noFill/>
          </a:ln>
        </p:spPr>
        <p:txBody>
          <a:bodyPr lIns="91396" tIns="91396" rIns="91396" bIns="91396" anchor="b"/>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fontAlgn="base" hangingPunct="1">
              <a:spcBef>
                <a:spcPct val="0"/>
              </a:spcBef>
              <a:spcAft>
                <a:spcPct val="0"/>
              </a:spcAft>
              <a:buClr>
                <a:srgbClr val="FFFFFF"/>
              </a:buClr>
              <a:buFont typeface="Trebuchet MS" pitchFamily="34" charset="0"/>
              <a:buNone/>
            </a:pPr>
            <a:endParaRPr lang="en-US" altLang="en-US" sz="6000" b="1" i="1" dirty="0">
              <a:solidFill>
                <a:srgbClr val="FFFFFF"/>
              </a:solidFill>
              <a:latin typeface="Trebuchet MS" pitchFamily="34" charset="0"/>
              <a:sym typeface="Trebuchet MS" pitchFamily="34" charset="0"/>
            </a:endParaRPr>
          </a:p>
          <a:p>
            <a:pPr algn="ctr" eaLnBrk="1" fontAlgn="base" hangingPunct="1">
              <a:spcBef>
                <a:spcPct val="0"/>
              </a:spcBef>
              <a:spcAft>
                <a:spcPct val="0"/>
              </a:spcAft>
              <a:buClr>
                <a:srgbClr val="FFFFFF"/>
              </a:buClr>
              <a:buFont typeface="Trebuchet MS" pitchFamily="34" charset="0"/>
              <a:buNone/>
            </a:pPr>
            <a:endParaRPr lang="en-US" altLang="en-US" sz="6000" b="1" i="1" dirty="0">
              <a:solidFill>
                <a:srgbClr val="FFFFFF"/>
              </a:solidFill>
              <a:latin typeface="Trebuchet MS" pitchFamily="34" charset="0"/>
              <a:sym typeface="Trebuchet MS" pitchFamily="34" charset="0"/>
            </a:endParaRPr>
          </a:p>
          <a:p>
            <a:pPr algn="ctr" eaLnBrk="1" fontAlgn="base" hangingPunct="1">
              <a:spcBef>
                <a:spcPct val="0"/>
              </a:spcBef>
              <a:spcAft>
                <a:spcPct val="0"/>
              </a:spcAft>
              <a:buClr>
                <a:srgbClr val="FFFFFF"/>
              </a:buClr>
              <a:buFont typeface="Trebuchet MS" pitchFamily="34" charset="0"/>
              <a:buNone/>
            </a:pPr>
            <a:endParaRPr lang="en-US" altLang="en-US" sz="6000" b="1" i="1" dirty="0">
              <a:solidFill>
                <a:srgbClr val="FFFFFF"/>
              </a:solidFill>
              <a:latin typeface="Trebuchet MS" pitchFamily="34" charset="0"/>
              <a:sym typeface="Trebuchet MS" pitchFamily="34" charset="0"/>
            </a:endParaRPr>
          </a:p>
        </p:txBody>
      </p:sp>
      <p:sp>
        <p:nvSpPr>
          <p:cNvPr id="2" name="Rectangle 1"/>
          <p:cNvSpPr/>
          <p:nvPr/>
        </p:nvSpPr>
        <p:spPr>
          <a:xfrm>
            <a:off x="3055620" y="1831552"/>
            <a:ext cx="6126480" cy="1754298"/>
          </a:xfrm>
          <a:prstGeom prst="rect">
            <a:avLst/>
          </a:prstGeom>
        </p:spPr>
        <p:txBody>
          <a:bodyPr wrap="square" lIns="91412" tIns="45706" rIns="91412" bIns="45706">
            <a:spAutoFit/>
          </a:bodyPr>
          <a:lstStyle/>
          <a:p>
            <a:pPr indent="-342794" algn="ctr">
              <a:spcBef>
                <a:spcPct val="20000"/>
              </a:spcBef>
              <a:defRPr/>
            </a:pPr>
            <a:r>
              <a:rPr lang="en-US" sz="5400" b="1" dirty="0">
                <a:solidFill>
                  <a:srgbClr val="FFFFFF"/>
                </a:solidFill>
                <a:latin typeface="Trebuchet MS" panose="020B0603020202020204" pitchFamily="34" charset="0"/>
                <a:cs typeface="Arial" charset="0"/>
              </a:rPr>
              <a:t>DelDOT Program Forecast</a:t>
            </a:r>
          </a:p>
        </p:txBody>
      </p:sp>
    </p:spTree>
    <p:extLst>
      <p:ext uri="{BB962C8B-B14F-4D97-AF65-F5344CB8AC3E}">
        <p14:creationId xmlns:p14="http://schemas.microsoft.com/office/powerpoint/2010/main" val="2523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0A40C12-6CEC-4185-9050-92951B29A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4240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DB1987C8-3878-439C-8A06-92E5AFF80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4863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082549D-1337-4871-A6BB-BBBC97669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572" y="-1"/>
            <a:ext cx="5769428" cy="487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a:extLst>
              <a:ext uri="{FF2B5EF4-FFF2-40B4-BE49-F238E27FC236}">
                <a16:creationId xmlns:a16="http://schemas.microsoft.com/office/drawing/2014/main" id="{47071C3A-D67F-4664-B496-7E2E208AD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9694"/>
            <a:ext cx="6422572" cy="38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26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2935B22-A877-4454-8F08-0F255913C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627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44A025C-1E51-481B-AC14-9F232AF62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102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9B492FD-662D-4D9B-8C9A-654EBC44C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066876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endParaRPr sz="1200" dirty="0"/>
          </a:p>
        </p:txBody>
      </p:sp>
      <p:sp>
        <p:nvSpPr>
          <p:cNvPr id="5" name="Shape 42"/>
          <p:cNvSpPr txBox="1">
            <a:spLocks/>
          </p:cNvSpPr>
          <p:nvPr/>
        </p:nvSpPr>
        <p:spPr>
          <a:xfrm>
            <a:off x="609600" y="3124206"/>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r>
              <a:rPr kumimoji="0" lang="en-US" sz="6000" b="1" i="1" u="none" strike="noStrike" kern="0" cap="none" spc="0" normalizeH="0" baseline="0" noProof="0" dirty="0">
                <a:ln>
                  <a:noFill/>
                </a:ln>
                <a:solidFill>
                  <a:srgbClr val="FFFFFF"/>
                </a:solidFill>
                <a:effectLst/>
                <a:uLnTx/>
                <a:uFillTx/>
                <a:latin typeface="Trebuchet MS"/>
                <a:sym typeface="Trebuchet MS"/>
                <a:rtl val="0"/>
              </a:rPr>
              <a:t>Kent County</a:t>
            </a: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p:txBody>
      </p:sp>
    </p:spTree>
    <p:extLst>
      <p:ext uri="{BB962C8B-B14F-4D97-AF65-F5344CB8AC3E}">
        <p14:creationId xmlns:p14="http://schemas.microsoft.com/office/powerpoint/2010/main" val="3552785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79CA55AC-0A4A-4CF3-BA8C-9A52F54B9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5018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9BC4C91-11F8-4249-AC0A-DC9393864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8933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D4961F0B-50C8-4717-B2AE-3CE176C35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947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8240" y="2006603"/>
            <a:ext cx="9875520" cy="4525963"/>
          </a:xfrm>
        </p:spPr>
        <p:txBody>
          <a:bodyPr>
            <a:normAutofit fontScale="32500" lnSpcReduction="20000"/>
          </a:bodyPr>
          <a:lstStyle/>
          <a:p>
            <a:r>
              <a:rPr lang="en-US" sz="7400" b="1" dirty="0"/>
              <a:t>Every Trip</a:t>
            </a:r>
          </a:p>
          <a:p>
            <a:pPr lvl="1"/>
            <a:r>
              <a:rPr lang="en-US" sz="5100" dirty="0"/>
              <a:t>We strive to make every trip taken in Delaware safe, reliable and convenient for people and commerce.</a:t>
            </a:r>
          </a:p>
          <a:p>
            <a:endParaRPr lang="en-US" sz="5100" dirty="0"/>
          </a:p>
          <a:p>
            <a:r>
              <a:rPr lang="en-US" sz="7400" b="1" dirty="0"/>
              <a:t>Every Mode</a:t>
            </a:r>
          </a:p>
          <a:p>
            <a:pPr lvl="1"/>
            <a:r>
              <a:rPr lang="en-US" sz="5100" dirty="0"/>
              <a:t>We provide safe choices for travelers in Delaware to access roads, rails, buses, airways, waterways, bike trails, and walking paths.</a:t>
            </a:r>
          </a:p>
          <a:p>
            <a:endParaRPr lang="en-US" sz="5100" dirty="0"/>
          </a:p>
          <a:p>
            <a:r>
              <a:rPr lang="en-US" sz="7400" b="1" dirty="0"/>
              <a:t>Every Dollar</a:t>
            </a:r>
          </a:p>
          <a:p>
            <a:pPr lvl="1"/>
            <a:r>
              <a:rPr lang="en-US" sz="5100" dirty="0"/>
              <a:t>We seek the best value for every dollar spent for the benefit of all.</a:t>
            </a:r>
          </a:p>
          <a:p>
            <a:endParaRPr lang="en-US" sz="5100" dirty="0"/>
          </a:p>
          <a:p>
            <a:r>
              <a:rPr lang="en-US" sz="7400" b="1" dirty="0"/>
              <a:t>Everyone</a:t>
            </a:r>
          </a:p>
          <a:p>
            <a:pPr lvl="1"/>
            <a:r>
              <a:rPr lang="en-US" sz="5100" dirty="0"/>
              <a:t>We engage and communicate with our customers and employees openly and respectfully as we deliver our services.</a:t>
            </a:r>
          </a:p>
          <a:p>
            <a:pPr>
              <a:buNone/>
            </a:pPr>
            <a:br>
              <a:rPr lang="en-US" dirty="0"/>
            </a:br>
            <a:endParaRPr lang="en-US" dirty="0"/>
          </a:p>
        </p:txBody>
      </p:sp>
      <p:sp>
        <p:nvSpPr>
          <p:cNvPr id="5" name="Slide Number Placeholder 4"/>
          <p:cNvSpPr>
            <a:spLocks noGrp="1"/>
          </p:cNvSpPr>
          <p:nvPr>
            <p:ph type="sldNum" sz="quarter" idx="12"/>
          </p:nvPr>
        </p:nvSpPr>
        <p:spPr/>
        <p:txBody>
          <a:bodyPr/>
          <a:lstStyle/>
          <a:p>
            <a:fld id="{D0BB7BC2-D646-4D1B-A030-2E611B797336}" type="slidenum">
              <a:rPr lang="en-US" smtClean="0">
                <a:solidFill>
                  <a:prstClr val="black">
                    <a:tint val="75000"/>
                  </a:prstClr>
                </a:solidFill>
              </a:rPr>
              <a:pPr/>
              <a:t>2</a:t>
            </a:fld>
            <a:endParaRPr lang="en-US" dirty="0">
              <a:solidFill>
                <a:prstClr val="black">
                  <a:tint val="75000"/>
                </a:prstClr>
              </a:solidFill>
            </a:endParaRPr>
          </a:p>
        </p:txBody>
      </p:sp>
      <p:sp>
        <p:nvSpPr>
          <p:cNvPr id="2" name="Title 1"/>
          <p:cNvSpPr>
            <a:spLocks noGrp="1"/>
          </p:cNvSpPr>
          <p:nvPr>
            <p:ph type="title"/>
          </p:nvPr>
        </p:nvSpPr>
        <p:spPr>
          <a:xfrm>
            <a:off x="609600" y="274642"/>
            <a:ext cx="10972800" cy="1427163"/>
          </a:xfrm>
          <a:noFill/>
        </p:spPr>
        <p:txBody>
          <a:bodyPr>
            <a:normAutofit/>
          </a:bodyPr>
          <a:lstStyle/>
          <a:p>
            <a:pPr algn="ctr"/>
            <a:r>
              <a:rPr lang="en-US" sz="4400" i="1" dirty="0">
                <a:effectLst>
                  <a:outerShdw blurRad="38100" dist="38100" dir="2700000" algn="tl">
                    <a:srgbClr val="000000">
                      <a:alpha val="43137"/>
                    </a:srgbClr>
                  </a:outerShdw>
                </a:effectLst>
              </a:rPr>
              <a:t>Excellence in Transportation</a:t>
            </a:r>
            <a:br>
              <a:rPr lang="en-US" sz="4400" i="1" dirty="0">
                <a:effectLst>
                  <a:outerShdw blurRad="38100" dist="38100" dir="2700000" algn="tl">
                    <a:srgbClr val="000000">
                      <a:alpha val="43137"/>
                    </a:srgbClr>
                  </a:outerShdw>
                </a:effectLst>
              </a:rPr>
            </a:br>
            <a:r>
              <a:rPr lang="en-US" sz="2700" i="1" dirty="0">
                <a:effectLst>
                  <a:outerShdw blurRad="38100" dist="38100" dir="2700000" algn="tl">
                    <a:srgbClr val="000000">
                      <a:alpha val="43137"/>
                    </a:srgbClr>
                  </a:outerShdw>
                </a:effectLst>
              </a:rPr>
              <a:t>Every Trip.  Every Mode.  Every Dollar.  Everyone.</a:t>
            </a:r>
          </a:p>
        </p:txBody>
      </p:sp>
      <p:cxnSp>
        <p:nvCxnSpPr>
          <p:cNvPr id="7" name="Straight Connector 6"/>
          <p:cNvCxnSpPr/>
          <p:nvPr/>
        </p:nvCxnSpPr>
        <p:spPr>
          <a:xfrm>
            <a:off x="1432560" y="990600"/>
            <a:ext cx="9326880" cy="0"/>
          </a:xfrm>
          <a:prstGeom prst="line">
            <a:avLst/>
          </a:prstGeom>
          <a:ln w="19050">
            <a:solidFill>
              <a:srgbClr val="F8D7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214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6125EB77-E713-441B-A678-7CBC5CF17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958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endParaRPr sz="1200" dirty="0"/>
          </a:p>
        </p:txBody>
      </p:sp>
      <p:sp>
        <p:nvSpPr>
          <p:cNvPr id="5" name="Shape 42"/>
          <p:cNvSpPr txBox="1">
            <a:spLocks/>
          </p:cNvSpPr>
          <p:nvPr/>
        </p:nvSpPr>
        <p:spPr>
          <a:xfrm>
            <a:off x="609600" y="3124206"/>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r>
              <a:rPr kumimoji="0" lang="en-US" sz="6000" b="1" i="1" u="none" strike="noStrike" kern="0" cap="none" spc="0" normalizeH="0" baseline="0" noProof="0" dirty="0">
                <a:ln>
                  <a:noFill/>
                </a:ln>
                <a:solidFill>
                  <a:srgbClr val="FFFFFF"/>
                </a:solidFill>
                <a:effectLst/>
                <a:uLnTx/>
                <a:uFillTx/>
                <a:latin typeface="Trebuchet MS"/>
                <a:sym typeface="Trebuchet MS"/>
                <a:rtl val="0"/>
              </a:rPr>
              <a:t>Sussex County</a:t>
            </a: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p:txBody>
      </p:sp>
    </p:spTree>
    <p:extLst>
      <p:ext uri="{BB962C8B-B14F-4D97-AF65-F5344CB8AC3E}">
        <p14:creationId xmlns:p14="http://schemas.microsoft.com/office/powerpoint/2010/main" val="3016119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D19DE-0CDC-4405-A885-07886831A3F0}"/>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D2E6040C-6689-4366-BDEB-8E46193299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
            <a:ext cx="12192000" cy="6858000"/>
          </a:xfrm>
        </p:spPr>
      </p:pic>
    </p:spTree>
    <p:extLst>
      <p:ext uri="{BB962C8B-B14F-4D97-AF65-F5344CB8AC3E}">
        <p14:creationId xmlns:p14="http://schemas.microsoft.com/office/powerpoint/2010/main" val="2646125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E281E57-107C-43CC-B46B-E7837EEC1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3360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AE12-E881-4ED4-BB20-3D1A4CDF28F4}"/>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AED38786-7DBF-4B10-A5E8-513CC2C11B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8001"/>
          </a:xfrm>
        </p:spPr>
      </p:pic>
    </p:spTree>
    <p:extLst>
      <p:ext uri="{BB962C8B-B14F-4D97-AF65-F5344CB8AC3E}">
        <p14:creationId xmlns:p14="http://schemas.microsoft.com/office/powerpoint/2010/main" val="2680608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061"/>
            <a:ext cx="10972800" cy="1325600"/>
          </a:xfrm>
        </p:spPr>
        <p:txBody>
          <a:bodyPr/>
          <a:lstStyle/>
          <a:p>
            <a:pPr algn="ctr"/>
            <a:r>
              <a:rPr lang="en-US" dirty="0"/>
              <a:t>Thank You!</a:t>
            </a:r>
          </a:p>
        </p:txBody>
      </p:sp>
      <p:sp>
        <p:nvSpPr>
          <p:cNvPr id="3" name="Text Placeholder 2"/>
          <p:cNvSpPr>
            <a:spLocks noGrp="1"/>
          </p:cNvSpPr>
          <p:nvPr>
            <p:ph type="body" idx="1"/>
          </p:nvPr>
        </p:nvSpPr>
        <p:spPr>
          <a:xfrm>
            <a:off x="609604" y="1658989"/>
            <a:ext cx="10972796" cy="4840400"/>
          </a:xfrm>
        </p:spPr>
        <p:txBody>
          <a:bodyPr anchor="ctr"/>
          <a:lstStyle/>
          <a:p>
            <a:pPr algn="ctr"/>
            <a:r>
              <a:rPr lang="en-US" dirty="0"/>
              <a:t>Mark Luszcz</a:t>
            </a:r>
          </a:p>
          <a:p>
            <a:pPr algn="ctr"/>
            <a:r>
              <a:rPr lang="en-US" dirty="0"/>
              <a:t>Delaware Department of Transportation</a:t>
            </a:r>
          </a:p>
          <a:p>
            <a:pPr algn="ctr"/>
            <a:r>
              <a:rPr lang="en-US" dirty="0"/>
              <a:t>Division of Transportation Solutions</a:t>
            </a:r>
          </a:p>
          <a:p>
            <a:pPr algn="ctr"/>
            <a:r>
              <a:rPr lang="en-US" dirty="0"/>
              <a:t>Deputy Director (Design)</a:t>
            </a:r>
          </a:p>
          <a:p>
            <a:pPr algn="ctr"/>
            <a:r>
              <a:rPr lang="en-US" dirty="0">
                <a:hlinkClick r:id="rId3"/>
              </a:rPr>
              <a:t>Mark.Luszcz@Delaware.gov</a:t>
            </a:r>
            <a:endParaRPr lang="en-US" dirty="0"/>
          </a:p>
          <a:p>
            <a:pPr algn="ctr"/>
            <a:r>
              <a:rPr lang="en-US" dirty="0"/>
              <a:t>302-760-2356</a:t>
            </a:r>
          </a:p>
        </p:txBody>
      </p:sp>
    </p:spTree>
    <p:extLst>
      <p:ext uri="{BB962C8B-B14F-4D97-AF65-F5344CB8AC3E}">
        <p14:creationId xmlns:p14="http://schemas.microsoft.com/office/powerpoint/2010/main" val="198009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r>
              <a:rPr lang="en-US" sz="3200" dirty="0"/>
              <a:t>www.deldot.gov/projects</a:t>
            </a:r>
            <a:endParaRPr sz="3200" dirty="0"/>
          </a:p>
        </p:txBody>
      </p:sp>
      <p:sp>
        <p:nvSpPr>
          <p:cNvPr id="5" name="Shape 42"/>
          <p:cNvSpPr txBox="1">
            <a:spLocks/>
          </p:cNvSpPr>
          <p:nvPr/>
        </p:nvSpPr>
        <p:spPr>
          <a:xfrm>
            <a:off x="655320" y="1325458"/>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algn="ctr">
              <a:buClr>
                <a:srgbClr val="FFFFFF"/>
              </a:buClr>
            </a:pPr>
            <a:endParaRPr lang="en" sz="6000" i="1" kern="0" dirty="0">
              <a:solidFill>
                <a:srgbClr val="FFFFFF"/>
              </a:solidFill>
            </a:endParaRPr>
          </a:p>
          <a:p>
            <a:pPr algn="ctr">
              <a:buClr>
                <a:srgbClr val="FFFFFF"/>
              </a:buClr>
            </a:pPr>
            <a:endParaRPr lang="en" sz="6000" i="1" kern="0" dirty="0">
              <a:solidFill>
                <a:srgbClr val="FFFFFF"/>
              </a:solidFill>
            </a:endParaRPr>
          </a:p>
          <a:p>
            <a:pPr algn="ctr">
              <a:buClr>
                <a:srgbClr val="FFFFFF"/>
              </a:buClr>
            </a:pPr>
            <a:r>
              <a:rPr lang="en" sz="6000" i="1" kern="0" dirty="0">
                <a:solidFill>
                  <a:srgbClr val="FFFFFF"/>
                </a:solidFill>
              </a:rPr>
              <a:t>Project Updates</a:t>
            </a:r>
          </a:p>
          <a:p>
            <a:pPr algn="ctr">
              <a:buClr>
                <a:srgbClr val="FFFFFF"/>
              </a:buClr>
            </a:pPr>
            <a:r>
              <a:rPr lang="en" sz="6000" i="1" kern="0" dirty="0">
                <a:solidFill>
                  <a:srgbClr val="FFFFFF"/>
                </a:solidFill>
              </a:rPr>
              <a:t>Corridor Approach</a:t>
            </a:r>
          </a:p>
        </p:txBody>
      </p:sp>
      <p:pic>
        <p:nvPicPr>
          <p:cNvPr id="2" name="Picture 1">
            <a:extLst>
              <a:ext uri="{FF2B5EF4-FFF2-40B4-BE49-F238E27FC236}">
                <a16:creationId xmlns:a16="http://schemas.microsoft.com/office/drawing/2014/main" id="{68779F94-31E9-434D-A32A-8E7485F13CB4}"/>
              </a:ext>
            </a:extLst>
          </p:cNvPr>
          <p:cNvPicPr>
            <a:picLocks noChangeAspect="1"/>
          </p:cNvPicPr>
          <p:nvPr/>
        </p:nvPicPr>
        <p:blipFill>
          <a:blip r:embed="rId4"/>
          <a:stretch>
            <a:fillRect/>
          </a:stretch>
        </p:blipFill>
        <p:spPr>
          <a:xfrm>
            <a:off x="3403249" y="2386590"/>
            <a:ext cx="5476942" cy="3292685"/>
          </a:xfrm>
          <a:prstGeom prst="rect">
            <a:avLst/>
          </a:prstGeom>
        </p:spPr>
      </p:pic>
    </p:spTree>
    <p:extLst>
      <p:ext uri="{BB962C8B-B14F-4D97-AF65-F5344CB8AC3E}">
        <p14:creationId xmlns:p14="http://schemas.microsoft.com/office/powerpoint/2010/main" val="145763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endParaRPr sz="1200" dirty="0"/>
          </a:p>
        </p:txBody>
      </p:sp>
      <p:sp>
        <p:nvSpPr>
          <p:cNvPr id="5" name="Shape 42"/>
          <p:cNvSpPr txBox="1">
            <a:spLocks/>
          </p:cNvSpPr>
          <p:nvPr/>
        </p:nvSpPr>
        <p:spPr>
          <a:xfrm>
            <a:off x="609600" y="3124206"/>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r>
              <a:rPr kumimoji="0" lang="en-US" sz="6000" b="1" i="1" u="none" strike="noStrike" kern="0" cap="none" spc="0" normalizeH="0" baseline="0" noProof="0" dirty="0">
                <a:ln>
                  <a:noFill/>
                </a:ln>
                <a:solidFill>
                  <a:srgbClr val="FFFFFF"/>
                </a:solidFill>
                <a:effectLst/>
                <a:uLnTx/>
                <a:uFillTx/>
                <a:latin typeface="Trebuchet MS"/>
                <a:sym typeface="Trebuchet MS"/>
                <a:rtl val="0"/>
              </a:rPr>
              <a:t>New Castle County</a:t>
            </a: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p:txBody>
      </p:sp>
    </p:spTree>
    <p:extLst>
      <p:ext uri="{BB962C8B-B14F-4D97-AF65-F5344CB8AC3E}">
        <p14:creationId xmlns:p14="http://schemas.microsoft.com/office/powerpoint/2010/main" val="509629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B9EE3C0-54CA-42AF-9BB6-84DB90BC7D95}"/>
              </a:ext>
            </a:extLst>
          </p:cNvPr>
          <p:cNvSpPr txBox="1">
            <a:spLocks/>
          </p:cNvSpPr>
          <p:nvPr/>
        </p:nvSpPr>
        <p:spPr>
          <a:xfrm>
            <a:off x="990600" y="1793325"/>
            <a:ext cx="10515600" cy="4960209"/>
          </a:xfrm>
          <a:prstGeom prst="rect">
            <a:avLst/>
          </a:prstGeom>
        </p:spPr>
        <p:txBody>
          <a:bodyPr vert="horz" lIns="91440" tIns="45720" rIns="91440" bIns="45720" rtlCol="0">
            <a:normAutofit/>
          </a:bodyPr>
          <a:lstStyle>
            <a:lvl1pPr marL="205740" indent="-205740" algn="l" defTabSz="822960" rtl="0" eaLnBrk="1" latinLnBrk="0" hangingPunct="1">
              <a:lnSpc>
                <a:spcPct val="90000"/>
              </a:lnSpc>
              <a:spcBef>
                <a:spcPts val="900"/>
              </a:spcBef>
              <a:buClr>
                <a:schemeClr val="accent3"/>
              </a:buClr>
              <a:buFont typeface="Wingdings" panose="05000000000000000000" pitchFamily="2" charset="2"/>
              <a:buChar char="§"/>
              <a:defRPr sz="2160" kern="1200">
                <a:solidFill>
                  <a:schemeClr val="tx2"/>
                </a:solidFill>
                <a:latin typeface="+mn-lt"/>
                <a:ea typeface="+mn-ea"/>
                <a:cs typeface="+mn-cs"/>
              </a:defRPr>
            </a:lvl1pPr>
            <a:lvl2pPr marL="617220" indent="-205740" algn="l" defTabSz="822960" rtl="0" eaLnBrk="1" latinLnBrk="0" hangingPunct="1">
              <a:lnSpc>
                <a:spcPct val="90000"/>
              </a:lnSpc>
              <a:spcBef>
                <a:spcPts val="450"/>
              </a:spcBef>
              <a:buClr>
                <a:schemeClr val="accent3"/>
              </a:buClr>
              <a:buFont typeface="Wingdings" panose="05000000000000000000" pitchFamily="2" charset="2"/>
              <a:buChar char="§"/>
              <a:defRPr sz="1800" kern="1200">
                <a:solidFill>
                  <a:schemeClr val="tx2"/>
                </a:solidFill>
                <a:latin typeface="+mn-lt"/>
                <a:ea typeface="+mn-ea"/>
                <a:cs typeface="+mn-cs"/>
              </a:defRPr>
            </a:lvl2pPr>
            <a:lvl3pPr marL="1028700" indent="-205740" algn="l" defTabSz="822960" rtl="0" eaLnBrk="1" latinLnBrk="0" hangingPunct="1">
              <a:lnSpc>
                <a:spcPct val="90000"/>
              </a:lnSpc>
              <a:spcBef>
                <a:spcPts val="450"/>
              </a:spcBef>
              <a:buClr>
                <a:schemeClr val="accent3"/>
              </a:buClr>
              <a:buFont typeface="Wingdings" panose="05000000000000000000" pitchFamily="2" charset="2"/>
              <a:buChar char="§"/>
              <a:defRPr sz="1620" kern="1200">
                <a:solidFill>
                  <a:schemeClr val="tx2"/>
                </a:solidFill>
                <a:latin typeface="+mn-lt"/>
                <a:ea typeface="+mn-ea"/>
                <a:cs typeface="+mn-cs"/>
              </a:defRPr>
            </a:lvl3pPr>
            <a:lvl4pPr marL="1440180" indent="-205740" algn="l" defTabSz="822960" rtl="0" eaLnBrk="1" latinLnBrk="0" hangingPunct="1">
              <a:lnSpc>
                <a:spcPct val="90000"/>
              </a:lnSpc>
              <a:spcBef>
                <a:spcPts val="450"/>
              </a:spcBef>
              <a:buClr>
                <a:schemeClr val="accent3"/>
              </a:buClr>
              <a:buFont typeface="Wingdings" panose="05000000000000000000" pitchFamily="2" charset="2"/>
              <a:buChar char="§"/>
              <a:defRPr sz="1440" kern="1200">
                <a:solidFill>
                  <a:schemeClr val="tx2"/>
                </a:solidFill>
                <a:latin typeface="+mn-lt"/>
                <a:ea typeface="+mn-ea"/>
                <a:cs typeface="+mn-cs"/>
              </a:defRPr>
            </a:lvl4pPr>
            <a:lvl5pPr marL="1851660" indent="-205740" algn="l" defTabSz="822960" rtl="0" eaLnBrk="1" latinLnBrk="0" hangingPunct="1">
              <a:lnSpc>
                <a:spcPct val="90000"/>
              </a:lnSpc>
              <a:spcBef>
                <a:spcPts val="450"/>
              </a:spcBef>
              <a:buClr>
                <a:schemeClr val="accent3"/>
              </a:buClr>
              <a:buFont typeface="Wingdings" panose="05000000000000000000" pitchFamily="2" charset="2"/>
              <a:buChar char="§"/>
              <a:defRPr sz="1260" kern="1200">
                <a:solidFill>
                  <a:schemeClr val="tx2"/>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en-US" dirty="0">
                <a:solidFill>
                  <a:schemeClr val="tx1"/>
                </a:solidFill>
                <a:latin typeface="Trebuchet MS" panose="020B0603020202020204" pitchFamily="34" charset="0"/>
              </a:rPr>
              <a:t>Extends from I-495 / I-95 split to US 202 (Concord Pike)</a:t>
            </a:r>
          </a:p>
          <a:p>
            <a:pPr lvl="1"/>
            <a:r>
              <a:rPr lang="en-US" dirty="0">
                <a:solidFill>
                  <a:schemeClr val="tx1"/>
                </a:solidFill>
                <a:latin typeface="Trebuchet MS" panose="020B0603020202020204" pitchFamily="34" charset="0"/>
              </a:rPr>
              <a:t>CM/GC – Kiewit</a:t>
            </a:r>
          </a:p>
          <a:p>
            <a:r>
              <a:rPr lang="en-US" dirty="0">
                <a:solidFill>
                  <a:schemeClr val="tx1"/>
                </a:solidFill>
                <a:latin typeface="Trebuchet MS" panose="020B0603020202020204" pitchFamily="34" charset="0"/>
              </a:rPr>
              <a:t>Elimination of S. Jackson Street ramp to I-95 SB</a:t>
            </a:r>
          </a:p>
          <a:p>
            <a:pPr lvl="1"/>
            <a:r>
              <a:rPr lang="en-US" dirty="0">
                <a:solidFill>
                  <a:schemeClr val="tx1"/>
                </a:solidFill>
                <a:latin typeface="Trebuchet MS" panose="020B0603020202020204" pitchFamily="34" charset="0"/>
              </a:rPr>
              <a:t>New 2nd Street on-ramp to I-95 SB</a:t>
            </a:r>
          </a:p>
          <a:p>
            <a:r>
              <a:rPr lang="en-US" dirty="0">
                <a:solidFill>
                  <a:schemeClr val="tx1"/>
                </a:solidFill>
                <a:latin typeface="Trebuchet MS" panose="020B0603020202020204" pitchFamily="34" charset="0"/>
              </a:rPr>
              <a:t>Advanced projects </a:t>
            </a:r>
          </a:p>
          <a:p>
            <a:r>
              <a:rPr lang="en-US" dirty="0">
                <a:solidFill>
                  <a:schemeClr val="tx1"/>
                </a:solidFill>
                <a:latin typeface="Trebuchet MS" panose="020B0603020202020204" pitchFamily="34" charset="0"/>
              </a:rPr>
              <a:t>Break-out projects </a:t>
            </a:r>
          </a:p>
          <a:p>
            <a:r>
              <a:rPr lang="en-US" dirty="0">
                <a:solidFill>
                  <a:schemeClr val="tx1"/>
                </a:solidFill>
                <a:latin typeface="Trebuchet MS" panose="020B0603020202020204" pitchFamily="34" charset="0"/>
              </a:rPr>
              <a:t>Mainline construction scheduled to start in March 2021</a:t>
            </a:r>
          </a:p>
          <a:p>
            <a:pPr lvl="1"/>
            <a:r>
              <a:rPr lang="en-US" dirty="0">
                <a:solidFill>
                  <a:schemeClr val="tx1"/>
                </a:solidFill>
                <a:latin typeface="Trebuchet MS" panose="020B0603020202020204" pitchFamily="34" charset="0"/>
              </a:rPr>
              <a:t>Long-term lane closures on I-95 started in February 2021</a:t>
            </a:r>
          </a:p>
          <a:p>
            <a:pPr lvl="1"/>
            <a:r>
              <a:rPr lang="en-US" dirty="0">
                <a:solidFill>
                  <a:schemeClr val="tx1"/>
                </a:solidFill>
                <a:latin typeface="Trebuchet MS" panose="020B0603020202020204" pitchFamily="34" charset="0"/>
              </a:rPr>
              <a:t>Phase 1 completed December 2021</a:t>
            </a:r>
          </a:p>
          <a:p>
            <a:pPr lvl="1"/>
            <a:r>
              <a:rPr lang="en-US" dirty="0">
                <a:solidFill>
                  <a:schemeClr val="tx1"/>
                </a:solidFill>
                <a:latin typeface="Trebuchet MS" panose="020B0603020202020204" pitchFamily="34" charset="0"/>
              </a:rPr>
              <a:t>Phase 2 is currently active (SB lanes closed, all traffic in contra-flow in NB lanes)</a:t>
            </a:r>
          </a:p>
          <a:p>
            <a:r>
              <a:rPr lang="en-US" dirty="0">
                <a:solidFill>
                  <a:schemeClr val="tx1"/>
                </a:solidFill>
                <a:latin typeface="Trebuchet MS" panose="020B0603020202020204" pitchFamily="34" charset="0"/>
              </a:rPr>
              <a:t>2 years or less of reduced lane capacity on I-95</a:t>
            </a:r>
          </a:p>
          <a:p>
            <a:r>
              <a:rPr lang="en-US" dirty="0">
                <a:solidFill>
                  <a:schemeClr val="tx1"/>
                </a:solidFill>
                <a:latin typeface="Trebuchet MS" panose="020B0603020202020204" pitchFamily="34" charset="0"/>
              </a:rPr>
              <a:t>Automated speed enforcement activated 1/17/2022</a:t>
            </a:r>
          </a:p>
        </p:txBody>
      </p:sp>
      <p:sp>
        <p:nvSpPr>
          <p:cNvPr id="2" name="Title 1">
            <a:extLst>
              <a:ext uri="{FF2B5EF4-FFF2-40B4-BE49-F238E27FC236}">
                <a16:creationId xmlns:a16="http://schemas.microsoft.com/office/drawing/2014/main" id="{D534B10E-8F4F-4A73-9A3A-6705FE827084}"/>
              </a:ext>
            </a:extLst>
          </p:cNvPr>
          <p:cNvSpPr>
            <a:spLocks noGrp="1"/>
          </p:cNvSpPr>
          <p:nvPr>
            <p:ph type="title" idx="4294967295"/>
          </p:nvPr>
        </p:nvSpPr>
        <p:spPr>
          <a:xfrm>
            <a:off x="0" y="1007512"/>
            <a:ext cx="12192000" cy="785813"/>
          </a:xfrm>
        </p:spPr>
        <p:txBody>
          <a:bodyPr/>
          <a:lstStyle/>
          <a:p>
            <a:pPr algn="ctr"/>
            <a:r>
              <a:rPr lang="en-US" sz="3200" dirty="0">
                <a:latin typeface="Trebuchet MS" panose="020B0603020202020204" pitchFamily="34" charset="0"/>
              </a:rPr>
              <a:t>I-95 Rehabilitation Project</a:t>
            </a:r>
          </a:p>
        </p:txBody>
      </p:sp>
      <p:sp>
        <p:nvSpPr>
          <p:cNvPr id="3" name="Content Placeholder 2">
            <a:extLst>
              <a:ext uri="{FF2B5EF4-FFF2-40B4-BE49-F238E27FC236}">
                <a16:creationId xmlns:a16="http://schemas.microsoft.com/office/drawing/2014/main" id="{065DE180-E630-457F-A946-DDCC29000A54}"/>
              </a:ext>
            </a:extLst>
          </p:cNvPr>
          <p:cNvSpPr>
            <a:spLocks noGrp="1"/>
          </p:cNvSpPr>
          <p:nvPr>
            <p:ph idx="4294967295"/>
          </p:nvPr>
        </p:nvSpPr>
        <p:spPr>
          <a:xfrm>
            <a:off x="6601543" y="357477"/>
            <a:ext cx="5021580" cy="561070"/>
          </a:xfrm>
          <a:ln w="38100">
            <a:solidFill>
              <a:srgbClr val="FF0000"/>
            </a:solidFill>
          </a:ln>
        </p:spPr>
        <p:txBody>
          <a:bodyPr>
            <a:noAutofit/>
          </a:bodyPr>
          <a:lstStyle/>
          <a:p>
            <a:pPr marL="0" indent="0" algn="ctr">
              <a:buNone/>
            </a:pPr>
            <a:r>
              <a:rPr lang="en-US" sz="2800" b="1" dirty="0">
                <a:latin typeface="Trebuchet MS" panose="020B0603020202020204" pitchFamily="34" charset="0"/>
              </a:rPr>
              <a:t>Restorethecorridor.com</a:t>
            </a:r>
          </a:p>
        </p:txBody>
      </p:sp>
      <p:pic>
        <p:nvPicPr>
          <p:cNvPr id="4" name="Picture 10" descr="C:\Users\Robert.McCleary\AppData\Local\Microsoft\Windows\Temporary Internet Files\Content.IE5\E37VO5L9\600px-Red_check.svg[1].png">
            <a:extLst>
              <a:ext uri="{FF2B5EF4-FFF2-40B4-BE49-F238E27FC236}">
                <a16:creationId xmlns:a16="http://schemas.microsoft.com/office/drawing/2014/main" id="{B3161728-6D8E-4DD4-900A-C938DCF278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4089" y="2397096"/>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Users\Robert.McCleary\AppData\Local\Microsoft\Windows\Temporary Internet Files\Content.IE5\E37VO5L9\600px-Red_check.svg[1].png">
            <a:extLst>
              <a:ext uri="{FF2B5EF4-FFF2-40B4-BE49-F238E27FC236}">
                <a16:creationId xmlns:a16="http://schemas.microsoft.com/office/drawing/2014/main" id="{EE1765AF-3BFA-44D3-A1A2-348C037B62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8259" y="3126532"/>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Robert.McCleary\AppData\Local\Microsoft\Windows\Temporary Internet Files\Content.IE5\E37VO5L9\600px-Red_check.svg[1].png">
            <a:extLst>
              <a:ext uri="{FF2B5EF4-FFF2-40B4-BE49-F238E27FC236}">
                <a16:creationId xmlns:a16="http://schemas.microsoft.com/office/drawing/2014/main" id="{E56EB70E-5D3C-437D-A772-4CE03E9B05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8259" y="3533491"/>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1D448E-3902-4D88-8687-4B3A08D3D932}"/>
              </a:ext>
            </a:extLst>
          </p:cNvPr>
          <p:cNvPicPr>
            <a:picLocks noChangeAspect="1"/>
          </p:cNvPicPr>
          <p:nvPr/>
        </p:nvPicPr>
        <p:blipFill rotWithShape="1">
          <a:blip r:embed="rId4"/>
          <a:srcRect l="34578" t="10972" r="34503" b="71158"/>
          <a:stretch/>
        </p:blipFill>
        <p:spPr>
          <a:xfrm>
            <a:off x="1246956" y="174504"/>
            <a:ext cx="2667896" cy="927016"/>
          </a:xfrm>
          <a:prstGeom prst="rect">
            <a:avLst/>
          </a:prstGeom>
        </p:spPr>
      </p:pic>
      <p:pic>
        <p:nvPicPr>
          <p:cNvPr id="10" name="Picture 10" descr="C:\Users\Robert.McCleary\AppData\Local\Microsoft\Windows\Temporary Internet Files\Content.IE5\E37VO5L9\600px-Red_check.svg[1].png">
            <a:extLst>
              <a:ext uri="{FF2B5EF4-FFF2-40B4-BE49-F238E27FC236}">
                <a16:creationId xmlns:a16="http://schemas.microsoft.com/office/drawing/2014/main" id="{B5607B32-731E-4FE7-9003-195A946C2E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229" y="4163140"/>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Robert.McCleary\AppData\Local\Microsoft\Windows\Temporary Internet Files\Content.IE5\E37VO5L9\600px-Red_check.svg[1].png">
            <a:extLst>
              <a:ext uri="{FF2B5EF4-FFF2-40B4-BE49-F238E27FC236}">
                <a16:creationId xmlns:a16="http://schemas.microsoft.com/office/drawing/2014/main" id="{3284DAB5-7CA4-48E8-A5D5-0EF8685276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229" y="4568297"/>
            <a:ext cx="59436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71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0D801-771F-4BB9-B790-10C4DEA380F4}"/>
              </a:ext>
            </a:extLst>
          </p:cNvPr>
          <p:cNvPicPr>
            <a:picLocks noChangeAspect="1"/>
          </p:cNvPicPr>
          <p:nvPr/>
        </p:nvPicPr>
        <p:blipFill rotWithShape="1">
          <a:blip r:embed="rId3"/>
          <a:srcRect l="28780" t="12095" r="14407" b="2058"/>
          <a:stretch/>
        </p:blipFill>
        <p:spPr>
          <a:xfrm>
            <a:off x="1805940" y="0"/>
            <a:ext cx="8378190" cy="6857396"/>
          </a:xfrm>
          <a:prstGeom prst="rect">
            <a:avLst/>
          </a:prstGeom>
        </p:spPr>
      </p:pic>
      <p:sp>
        <p:nvSpPr>
          <p:cNvPr id="4" name="Title 1">
            <a:extLst>
              <a:ext uri="{FF2B5EF4-FFF2-40B4-BE49-F238E27FC236}">
                <a16:creationId xmlns:a16="http://schemas.microsoft.com/office/drawing/2014/main" id="{532B5898-C92C-4811-9A23-56463B5DBE08}"/>
              </a:ext>
            </a:extLst>
          </p:cNvPr>
          <p:cNvSpPr txBox="1">
            <a:spLocks/>
          </p:cNvSpPr>
          <p:nvPr/>
        </p:nvSpPr>
        <p:spPr bwMode="auto">
          <a:xfrm>
            <a:off x="1805940" y="0"/>
            <a:ext cx="3097530" cy="2042556"/>
          </a:xfrm>
          <a:prstGeom prst="rect">
            <a:avLst/>
          </a:prstGeom>
          <a:solidFill>
            <a:schemeClr val="bg1"/>
          </a:solidFill>
          <a:ln>
            <a:noFill/>
          </a:ln>
        </p:spPr>
        <p:txBody>
          <a:bodyPr vert="horz" wrap="square" lIns="91396" tIns="91396" rIns="91396" bIns="91396" numCol="1" anchor="b"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06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119"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18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239" algn="l" rtl="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a:r>
              <a:rPr lang="en-US" sz="2400" kern="0" dirty="0">
                <a:latin typeface="Trebuchet MS" panose="020B0603020202020204" pitchFamily="34" charset="0"/>
              </a:rPr>
              <a:t>I-95 Rehabilitation Project</a:t>
            </a:r>
            <a:br>
              <a:rPr lang="en-US" sz="2400" kern="0" dirty="0">
                <a:latin typeface="Trebuchet MS" panose="020B0603020202020204" pitchFamily="34" charset="0"/>
              </a:rPr>
            </a:br>
            <a:r>
              <a:rPr lang="en-US" sz="2400" i="1" kern="0" dirty="0">
                <a:latin typeface="Trebuchet MS" panose="020B0603020202020204" pitchFamily="34" charset="0"/>
              </a:rPr>
              <a:t>Regional Traffic </a:t>
            </a:r>
          </a:p>
          <a:p>
            <a:pPr algn="ctr"/>
            <a:r>
              <a:rPr lang="en-US" sz="2400" i="1" kern="0" dirty="0">
                <a:latin typeface="Trebuchet MS" panose="020B0603020202020204" pitchFamily="34" charset="0"/>
              </a:rPr>
              <a:t>Impact Area</a:t>
            </a:r>
          </a:p>
          <a:p>
            <a:pPr algn="ctr"/>
            <a:r>
              <a:rPr lang="en-US" sz="2400" i="1" kern="0" dirty="0">
                <a:solidFill>
                  <a:srgbClr val="FF0000"/>
                </a:solidFill>
                <a:latin typeface="Trebuchet MS" panose="020B0603020202020204" pitchFamily="34" charset="0"/>
              </a:rPr>
              <a:t>(Original)</a:t>
            </a:r>
          </a:p>
        </p:txBody>
      </p:sp>
    </p:spTree>
    <p:extLst>
      <p:ext uri="{BB962C8B-B14F-4D97-AF65-F5344CB8AC3E}">
        <p14:creationId xmlns:p14="http://schemas.microsoft.com/office/powerpoint/2010/main" val="176867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A9FD6-DB53-4EE2-B103-AE8989B400D9}"/>
              </a:ext>
            </a:extLst>
          </p:cNvPr>
          <p:cNvPicPr>
            <a:picLocks noChangeAspect="1"/>
          </p:cNvPicPr>
          <p:nvPr/>
        </p:nvPicPr>
        <p:blipFill rotWithShape="1">
          <a:blip r:embed="rId3"/>
          <a:srcRect l="26252" t="10779" r="8228"/>
          <a:stretch/>
        </p:blipFill>
        <p:spPr>
          <a:xfrm>
            <a:off x="1805940" y="-1"/>
            <a:ext cx="8376312" cy="6857395"/>
          </a:xfrm>
          <a:prstGeom prst="rect">
            <a:avLst/>
          </a:prstGeom>
        </p:spPr>
      </p:pic>
      <p:sp>
        <p:nvSpPr>
          <p:cNvPr id="4" name="Title 1">
            <a:extLst>
              <a:ext uri="{FF2B5EF4-FFF2-40B4-BE49-F238E27FC236}">
                <a16:creationId xmlns:a16="http://schemas.microsoft.com/office/drawing/2014/main" id="{532B5898-C92C-4811-9A23-56463B5DBE08}"/>
              </a:ext>
            </a:extLst>
          </p:cNvPr>
          <p:cNvSpPr txBox="1">
            <a:spLocks/>
          </p:cNvSpPr>
          <p:nvPr/>
        </p:nvSpPr>
        <p:spPr bwMode="auto">
          <a:xfrm>
            <a:off x="1805940" y="0"/>
            <a:ext cx="3097530" cy="2042556"/>
          </a:xfrm>
          <a:prstGeom prst="rect">
            <a:avLst/>
          </a:prstGeom>
          <a:solidFill>
            <a:schemeClr val="bg1"/>
          </a:solidFill>
          <a:ln>
            <a:noFill/>
          </a:ln>
        </p:spPr>
        <p:txBody>
          <a:bodyPr vert="horz" wrap="square" lIns="91396" tIns="91396" rIns="91396" bIns="91396" numCol="1" anchor="b"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06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119"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18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239" algn="l" rtl="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a:r>
              <a:rPr lang="en-US" sz="2400" kern="0" dirty="0">
                <a:latin typeface="Trebuchet MS" panose="020B0603020202020204" pitchFamily="34" charset="0"/>
              </a:rPr>
              <a:t>I-95 Rehabilitation Project</a:t>
            </a:r>
            <a:br>
              <a:rPr lang="en-US" sz="2400" kern="0" dirty="0">
                <a:latin typeface="Trebuchet MS" panose="020B0603020202020204" pitchFamily="34" charset="0"/>
              </a:rPr>
            </a:br>
            <a:r>
              <a:rPr lang="en-US" sz="2400" i="1" kern="0" dirty="0">
                <a:latin typeface="Trebuchet MS" panose="020B0603020202020204" pitchFamily="34" charset="0"/>
              </a:rPr>
              <a:t>Regional Traffic </a:t>
            </a:r>
          </a:p>
          <a:p>
            <a:pPr algn="ctr"/>
            <a:r>
              <a:rPr lang="en-US" sz="2400" i="1" kern="0" dirty="0">
                <a:latin typeface="Trebuchet MS" panose="020B0603020202020204" pitchFamily="34" charset="0"/>
              </a:rPr>
              <a:t>Impact Area</a:t>
            </a:r>
          </a:p>
          <a:p>
            <a:pPr algn="ctr"/>
            <a:r>
              <a:rPr lang="en-US" sz="2400" i="1" kern="0" dirty="0">
                <a:solidFill>
                  <a:srgbClr val="FF0000"/>
                </a:solidFill>
                <a:latin typeface="Trebuchet MS" panose="020B0603020202020204" pitchFamily="34" charset="0"/>
              </a:rPr>
              <a:t>(Current)</a:t>
            </a:r>
          </a:p>
        </p:txBody>
      </p:sp>
    </p:spTree>
    <p:extLst>
      <p:ext uri="{BB962C8B-B14F-4D97-AF65-F5344CB8AC3E}">
        <p14:creationId xmlns:p14="http://schemas.microsoft.com/office/powerpoint/2010/main" val="2414417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7DD35FE-1CE6-43E0-862A-DFB773933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56772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8A6F4A-1FB4-42ED-A8FF-FA192584BABF}"/>
              </a:ext>
            </a:extLst>
          </p:cNvPr>
          <p:cNvPicPr>
            <a:picLocks noChangeAspect="1"/>
          </p:cNvPicPr>
          <p:nvPr/>
        </p:nvPicPr>
        <p:blipFill rotWithShape="1">
          <a:blip r:embed="rId3"/>
          <a:srcRect l="1766" t="14892" r="20158" b="14286"/>
          <a:stretch/>
        </p:blipFill>
        <p:spPr>
          <a:xfrm>
            <a:off x="0" y="0"/>
            <a:ext cx="12575796" cy="6858000"/>
          </a:xfrm>
          <a:prstGeom prst="rect">
            <a:avLst/>
          </a:prstGeom>
        </p:spPr>
      </p:pic>
      <p:sp>
        <p:nvSpPr>
          <p:cNvPr id="4" name="Title 1">
            <a:extLst>
              <a:ext uri="{FF2B5EF4-FFF2-40B4-BE49-F238E27FC236}">
                <a16:creationId xmlns:a16="http://schemas.microsoft.com/office/drawing/2014/main" id="{4852ADD0-6474-48AE-8C44-60757F28E739}"/>
              </a:ext>
            </a:extLst>
          </p:cNvPr>
          <p:cNvSpPr txBox="1">
            <a:spLocks/>
          </p:cNvSpPr>
          <p:nvPr/>
        </p:nvSpPr>
        <p:spPr bwMode="auto">
          <a:xfrm>
            <a:off x="0" y="0"/>
            <a:ext cx="3097530" cy="1318161"/>
          </a:xfrm>
          <a:prstGeom prst="rect">
            <a:avLst/>
          </a:prstGeom>
          <a:solidFill>
            <a:schemeClr val="bg1"/>
          </a:solidFill>
          <a:ln>
            <a:noFill/>
          </a:ln>
        </p:spPr>
        <p:txBody>
          <a:bodyPr vert="horz" wrap="square" lIns="91396" tIns="91396" rIns="91396" bIns="91396" numCol="1" anchor="b"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06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119"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18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239" algn="l" rtl="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a:r>
              <a:rPr lang="en-US" sz="2400" kern="0" dirty="0">
                <a:latin typeface="Trebuchet MS" panose="020B0603020202020204" pitchFamily="34" charset="0"/>
              </a:rPr>
              <a:t>I-95 / SR 896 Project</a:t>
            </a:r>
            <a:br>
              <a:rPr lang="en-US" sz="2400" kern="0" dirty="0">
                <a:latin typeface="Trebuchet MS" panose="020B0603020202020204" pitchFamily="34" charset="0"/>
              </a:rPr>
            </a:br>
            <a:r>
              <a:rPr lang="en-US" sz="2400" i="1" kern="0" dirty="0">
                <a:latin typeface="Trebuchet MS" panose="020B0603020202020204" pitchFamily="34" charset="0"/>
              </a:rPr>
              <a:t>Regional Traffic </a:t>
            </a:r>
          </a:p>
          <a:p>
            <a:pPr algn="ctr"/>
            <a:r>
              <a:rPr lang="en-US" sz="2400" i="1" kern="0" dirty="0">
                <a:latin typeface="Trebuchet MS" panose="020B0603020202020204" pitchFamily="34" charset="0"/>
              </a:rPr>
              <a:t>Impact Area</a:t>
            </a:r>
          </a:p>
        </p:txBody>
      </p:sp>
    </p:spTree>
    <p:extLst>
      <p:ext uri="{BB962C8B-B14F-4D97-AF65-F5344CB8AC3E}">
        <p14:creationId xmlns:p14="http://schemas.microsoft.com/office/powerpoint/2010/main" val="359531821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ustom 1">
      <a:dk1>
        <a:sysClr val="windowText" lastClr="000000"/>
      </a:dk1>
      <a:lt1>
        <a:sysClr val="window" lastClr="FFFFFF"/>
      </a:lt1>
      <a:dk2>
        <a:srgbClr val="464646"/>
      </a:dk2>
      <a:lt2>
        <a:srgbClr val="DEF5FA"/>
      </a:lt2>
      <a:accent1>
        <a:srgbClr val="39639D"/>
      </a:accent1>
      <a:accent2>
        <a:srgbClr val="EB757B"/>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effectLst>
          <a:glow rad="139700">
            <a:schemeClr val="accent1">
              <a:satMod val="175000"/>
              <a:alpha val="40000"/>
            </a:schemeClr>
          </a:glo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7007</TotalTime>
  <Words>2030</Words>
  <Application>Microsoft Office PowerPoint</Application>
  <PresentationFormat>Widescreen</PresentationFormat>
  <Paragraphs>241</Paragraphs>
  <Slides>25</Slides>
  <Notes>24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Calibri</vt:lpstr>
      <vt:lpstr>Lucida Sans Unicode</vt:lpstr>
      <vt:lpstr>Trebuchet MS</vt:lpstr>
      <vt:lpstr>Verdana</vt:lpstr>
      <vt:lpstr>Wingdings</vt:lpstr>
      <vt:lpstr>Wingdings 2</vt:lpstr>
      <vt:lpstr>Wingdings 3</vt:lpstr>
      <vt:lpstr>wave</vt:lpstr>
      <vt:lpstr>Concourse</vt:lpstr>
      <vt:lpstr>1_wave</vt:lpstr>
      <vt:lpstr>PowerPoint Presentation</vt:lpstr>
      <vt:lpstr>Excellence in Transportation Every Trip.  Every Mode.  Every Dollar.  Everyone.</vt:lpstr>
      <vt:lpstr>PowerPoint Presentation</vt:lpstr>
      <vt:lpstr>PowerPoint Presentation</vt:lpstr>
      <vt:lpstr>I-95 Rehabilitation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State of Delaware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McCleary, Robert (DelDOT)</dc:creator>
  <cp:lastModifiedBy>Luszcz, Mark (DelDOT)</cp:lastModifiedBy>
  <cp:revision>101</cp:revision>
  <cp:lastPrinted>2020-02-24T14:46:38Z</cp:lastPrinted>
  <dcterms:created xsi:type="dcterms:W3CDTF">2019-01-15T20:02:28Z</dcterms:created>
  <dcterms:modified xsi:type="dcterms:W3CDTF">2022-02-16T17:10:00Z</dcterms:modified>
</cp:coreProperties>
</file>